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75" r:id="rId3"/>
    <p:sldId id="272" r:id="rId4"/>
    <p:sldId id="260" r:id="rId5"/>
    <p:sldId id="273" r:id="rId6"/>
    <p:sldId id="274" r:id="rId7"/>
    <p:sldId id="263" r:id="rId8"/>
    <p:sldId id="262" r:id="rId9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5" d="100"/>
          <a:sy n="105" d="100"/>
        </p:scale>
        <p:origin x="1188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18.9.20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18.9.20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18.9.20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18.9.20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18.9.20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18.9.20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18.9.20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18.9.20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18.9.20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18.9.20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18.9.20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t>18.9.20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zh-CN" altLang="en-US" dirty="0" smtClean="0"/>
              <a:t>奖励奖学金系统</a:t>
            </a:r>
            <a:r>
              <a:rPr lang="zh-CN" altLang="en-US" dirty="0"/>
              <a:t>使用</a:t>
            </a:r>
            <a:r>
              <a:rPr lang="zh-CN" altLang="en-US" dirty="0" smtClean="0"/>
              <a:t>指南</a:t>
            </a:r>
            <a:r>
              <a:rPr lang="en-US" altLang="zh-CN" dirty="0" smtClean="0"/>
              <a:t/>
            </a:r>
            <a:br>
              <a:rPr lang="en-US" altLang="zh-CN" dirty="0" smtClean="0"/>
            </a:br>
            <a:r>
              <a:rPr lang="zh-CN" altLang="en-US" dirty="0" smtClean="0"/>
              <a:t>（班主任版）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altLang="zh-CN" dirty="0" smtClean="0"/>
          </a:p>
          <a:p>
            <a:r>
              <a:rPr lang="en-US" altLang="zh-CN" smtClean="0"/>
              <a:t>2018</a:t>
            </a:r>
            <a:r>
              <a:rPr lang="zh-CN" altLang="en-US" smtClean="0"/>
              <a:t>年</a:t>
            </a:r>
            <a:r>
              <a:rPr lang="en-US" altLang="zh-CN" dirty="0"/>
              <a:t>9</a:t>
            </a:r>
            <a:r>
              <a:rPr lang="zh-CN" altLang="en-US" dirty="0" smtClean="0"/>
              <a:t>月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2534971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872067" y="2348880"/>
            <a:ext cx="7408333" cy="4032448"/>
          </a:xfrm>
        </p:spPr>
        <p:txBody>
          <a:bodyPr>
            <a:normAutofit fontScale="85000" lnSpcReduction="20000"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zh-CN" altLang="en-US" dirty="0" smtClean="0"/>
              <a:t>         亲爱的同学，</a:t>
            </a:r>
            <a:r>
              <a:rPr lang="zh-CN" altLang="en-US" dirty="0"/>
              <a:t>为了</a:t>
            </a:r>
            <a:r>
              <a:rPr lang="zh-CN" altLang="en-US" dirty="0" smtClean="0"/>
              <a:t>进一步提升学校育人的</a:t>
            </a:r>
            <a:r>
              <a:rPr lang="zh-CN" altLang="en-US" dirty="0"/>
              <a:t>规范化和信息化水平，提升工作效率</a:t>
            </a:r>
            <a:r>
              <a:rPr lang="zh-CN" altLang="en-US" dirty="0" smtClean="0"/>
              <a:t>，做好评奖评优的基础工作，学工</a:t>
            </a:r>
            <a:r>
              <a:rPr lang="zh-CN" altLang="en-US" dirty="0"/>
              <a:t>部管理办联合计算中心开发</a:t>
            </a:r>
            <a:r>
              <a:rPr lang="zh-CN" altLang="en-US" dirty="0" smtClean="0"/>
              <a:t>了素质综合测评填报系统。</a:t>
            </a:r>
            <a:endParaRPr lang="en-US" altLang="zh-CN" dirty="0"/>
          </a:p>
          <a:p>
            <a:pPr marL="0" indent="0">
              <a:buNone/>
            </a:pPr>
            <a:r>
              <a:rPr lang="en-US" altLang="zh-CN" dirty="0"/>
              <a:t>          </a:t>
            </a:r>
            <a:r>
              <a:rPr lang="zh-CN" altLang="en-US" dirty="0" smtClean="0"/>
              <a:t>填报系统</a:t>
            </a:r>
            <a:r>
              <a:rPr lang="zh-CN" altLang="en-US" dirty="0"/>
              <a:t>能够</a:t>
            </a:r>
            <a:r>
              <a:rPr lang="zh-CN" altLang="en-US" dirty="0" smtClean="0"/>
              <a:t>实现同学们年度总结的的</a:t>
            </a:r>
            <a:r>
              <a:rPr lang="zh-CN" altLang="en-US" dirty="0"/>
              <a:t>网上</a:t>
            </a:r>
            <a:r>
              <a:rPr lang="zh-CN" altLang="en-US" dirty="0" smtClean="0"/>
              <a:t>填报与管理，并在学校和学院层面实现信息共享和档案电子化留存。帮助同学们更好的对自己的学习生活进行总结和规划。</a:t>
            </a:r>
            <a:endParaRPr lang="en-US" altLang="zh-CN" dirty="0" smtClean="0"/>
          </a:p>
          <a:p>
            <a:pPr marL="0" indent="0">
              <a:lnSpc>
                <a:spcPct val="120000"/>
              </a:lnSpc>
              <a:buNone/>
            </a:pPr>
            <a:r>
              <a:rPr lang="zh-CN" altLang="en-US" dirty="0" smtClean="0"/>
              <a:t>          信息系统的开发是一个长期的工作，这</a:t>
            </a:r>
            <a:r>
              <a:rPr lang="zh-CN" altLang="en-US" dirty="0"/>
              <a:t>是学校第一次通过信息化系统</a:t>
            </a:r>
            <a:r>
              <a:rPr lang="zh-CN" altLang="en-US" dirty="0" smtClean="0"/>
              <a:t>进行素质综合测评的管理，难免</a:t>
            </a:r>
            <a:r>
              <a:rPr lang="zh-CN" altLang="en-US" dirty="0"/>
              <a:t>会有操作不够人性化的地方，</a:t>
            </a:r>
            <a:r>
              <a:rPr lang="zh-CN" altLang="en-US" dirty="0" smtClean="0"/>
              <a:t>希望同学们</a:t>
            </a:r>
            <a:r>
              <a:rPr lang="zh-CN" altLang="en-US" dirty="0"/>
              <a:t>在使用的过程中多提建议和意见</a:t>
            </a:r>
            <a:r>
              <a:rPr lang="zh-CN" altLang="en-US" dirty="0" smtClean="0"/>
              <a:t>，让我们</a:t>
            </a:r>
            <a:r>
              <a:rPr lang="zh-CN" altLang="en-US" dirty="0"/>
              <a:t>一起共同为推进北大的信息化建设而努力！</a:t>
            </a:r>
            <a:endParaRPr lang="en-US" altLang="zh-CN" dirty="0"/>
          </a:p>
          <a:p>
            <a:pPr marL="0" indent="0">
              <a:lnSpc>
                <a:spcPct val="120000"/>
              </a:lnSpc>
              <a:buNone/>
            </a:pPr>
            <a:r>
              <a:rPr lang="en-US" altLang="zh-CN" dirty="0"/>
              <a:t>           </a:t>
            </a:r>
            <a:r>
              <a:rPr lang="zh-CN" altLang="en-US" dirty="0"/>
              <a:t>如果有任何建议和意见，可以发邮件或电话</a:t>
            </a:r>
            <a:r>
              <a:rPr lang="zh-CN" altLang="en-US" dirty="0" smtClean="0"/>
              <a:t>联系</a:t>
            </a:r>
            <a:r>
              <a:rPr lang="zh-CN" altLang="en-US" dirty="0"/>
              <a:t>郭一杰</a:t>
            </a:r>
            <a:r>
              <a:rPr lang="zh-CN" altLang="en-US" dirty="0" smtClean="0"/>
              <a:t>老师</a:t>
            </a:r>
            <a:r>
              <a:rPr lang="en-US" altLang="zh-CN" dirty="0"/>
              <a:t>(</a:t>
            </a:r>
            <a:r>
              <a:rPr lang="en-US" altLang="zh-CN" dirty="0" smtClean="0"/>
              <a:t>xgbglb@163.com,62754053),</a:t>
            </a:r>
            <a:r>
              <a:rPr lang="zh-CN" altLang="en-US" dirty="0"/>
              <a:t>谢谢！</a:t>
            </a:r>
            <a:endParaRPr lang="en-US" altLang="zh-CN" dirty="0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前言</a:t>
            </a:r>
          </a:p>
        </p:txBody>
      </p:sp>
    </p:spTree>
    <p:extLst>
      <p:ext uri="{BB962C8B-B14F-4D97-AF65-F5344CB8AC3E}">
        <p14:creationId xmlns:p14="http://schemas.microsoft.com/office/powerpoint/2010/main" val="12498393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872067" y="3218664"/>
            <a:ext cx="7408333" cy="3450696"/>
          </a:xfrm>
        </p:spPr>
        <p:txBody>
          <a:bodyPr/>
          <a:lstStyle/>
          <a:p>
            <a:r>
              <a:rPr lang="zh-CN" altLang="en-US" dirty="0" smtClean="0"/>
              <a:t>考虑到系统的稳定和兼容性问题，请各位同学使用</a:t>
            </a:r>
            <a:r>
              <a:rPr lang="en-US" altLang="zh-CN" dirty="0" smtClean="0"/>
              <a:t>chrome</a:t>
            </a:r>
            <a:r>
              <a:rPr lang="zh-CN" altLang="en-US" dirty="0" smtClean="0"/>
              <a:t>浏览器或</a:t>
            </a:r>
            <a:r>
              <a:rPr lang="en-US" altLang="zh-CN" dirty="0" err="1" smtClean="0"/>
              <a:t>firefox</a:t>
            </a:r>
            <a:r>
              <a:rPr lang="zh-CN" altLang="en-US" dirty="0" smtClean="0"/>
              <a:t>浏览器，</a:t>
            </a:r>
            <a:r>
              <a:rPr lang="zh-CN" altLang="en-US" dirty="0" smtClean="0">
                <a:solidFill>
                  <a:srgbClr val="C00000"/>
                </a:solidFill>
              </a:rPr>
              <a:t>不要使用</a:t>
            </a:r>
            <a:r>
              <a:rPr lang="en-US" altLang="zh-CN" dirty="0" smtClean="0"/>
              <a:t>IE</a:t>
            </a:r>
            <a:r>
              <a:rPr lang="zh-CN" altLang="en-US" dirty="0" smtClean="0"/>
              <a:t>浏览器（包括</a:t>
            </a:r>
            <a:r>
              <a:rPr lang="en-US" altLang="zh-CN" dirty="0" smtClean="0"/>
              <a:t>360</a:t>
            </a:r>
            <a:r>
              <a:rPr lang="zh-CN" altLang="en-US" dirty="0" smtClean="0"/>
              <a:t>浏览器，遨游浏览器等</a:t>
            </a:r>
            <a:r>
              <a:rPr lang="en-US" altLang="zh-CN" dirty="0" smtClean="0"/>
              <a:t>IE</a:t>
            </a:r>
            <a:r>
              <a:rPr lang="zh-CN" altLang="en-US" dirty="0" smtClean="0"/>
              <a:t>内核浏览器）</a:t>
            </a:r>
            <a:r>
              <a:rPr lang="en-US" altLang="zh-CN" dirty="0" smtClean="0"/>
              <a:t>!</a:t>
            </a:r>
          </a:p>
          <a:p>
            <a:endParaRPr lang="en-US" altLang="zh-CN" dirty="0"/>
          </a:p>
          <a:p>
            <a:endParaRPr lang="en-US" altLang="zh-CN" dirty="0" smtClean="0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重要提示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7281271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奖励奖学金评选基本流程</a:t>
            </a:r>
            <a:endParaRPr lang="zh-CN" altLang="en-US" dirty="0"/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0806" y="1617019"/>
            <a:ext cx="7062388" cy="5110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18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889537" y="1778504"/>
            <a:ext cx="7408333" cy="3450696"/>
          </a:xfrm>
        </p:spPr>
        <p:txBody>
          <a:bodyPr/>
          <a:lstStyle/>
          <a:p>
            <a:r>
              <a:rPr lang="zh-CN" altLang="en-US" dirty="0" smtClean="0"/>
              <a:t>登录校内门户（新版校内门户）</a:t>
            </a:r>
            <a:endParaRPr lang="en-US" altLang="zh-CN" dirty="0" smtClean="0"/>
          </a:p>
          <a:p>
            <a:r>
              <a:rPr lang="zh-CN" altLang="en-US" dirty="0" smtClean="0"/>
              <a:t>办事大厅</a:t>
            </a:r>
            <a:r>
              <a:rPr lang="en-US" altLang="zh-CN" dirty="0" smtClean="0"/>
              <a:t>-</a:t>
            </a:r>
            <a:r>
              <a:rPr lang="zh-CN" altLang="en-US" dirty="0"/>
              <a:t>搜索</a:t>
            </a:r>
            <a:r>
              <a:rPr lang="zh-CN" altLang="en-US" dirty="0" smtClean="0"/>
              <a:t>“学生综合”</a:t>
            </a:r>
            <a:endParaRPr lang="en-US" altLang="zh-CN" dirty="0" smtClean="0"/>
          </a:p>
          <a:p>
            <a:r>
              <a:rPr lang="zh-CN" altLang="en-US" dirty="0" smtClean="0"/>
              <a:t>点击进入</a:t>
            </a:r>
            <a:endParaRPr lang="en-US" altLang="zh-CN" dirty="0" smtClean="0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进入系统</a:t>
            </a:r>
            <a:endParaRPr lang="zh-CN" altLang="en-US" dirty="0"/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3223" y="3356992"/>
            <a:ext cx="4320480" cy="2649442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4543" y="3356992"/>
            <a:ext cx="4212704" cy="3213947"/>
          </a:xfrm>
          <a:prstGeom prst="rect">
            <a:avLst/>
          </a:prstGeom>
        </p:spPr>
      </p:pic>
      <p:sp>
        <p:nvSpPr>
          <p:cNvPr id="9" name="椭圆 8"/>
          <p:cNvSpPr/>
          <p:nvPr/>
        </p:nvSpPr>
        <p:spPr>
          <a:xfrm>
            <a:off x="5076056" y="5733256"/>
            <a:ext cx="864096" cy="79208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66474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872067" y="2204864"/>
            <a:ext cx="7408333" cy="3921299"/>
          </a:xfrm>
        </p:spPr>
        <p:txBody>
          <a:bodyPr/>
          <a:lstStyle/>
          <a:p>
            <a:r>
              <a:rPr lang="zh-CN" altLang="en-US" dirty="0" smtClean="0"/>
              <a:t>选择角色：学工素质测评人</a:t>
            </a:r>
            <a:endParaRPr lang="en-US" altLang="zh-CN" dirty="0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进入系统</a:t>
            </a:r>
            <a:endParaRPr lang="zh-CN" altLang="en-US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5019" y="3573016"/>
            <a:ext cx="6328311" cy="25531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3588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457200" y="2132856"/>
            <a:ext cx="8229600" cy="4536504"/>
          </a:xfrm>
        </p:spPr>
        <p:txBody>
          <a:bodyPr>
            <a:normAutofit/>
          </a:bodyPr>
          <a:lstStyle/>
          <a:p>
            <a:r>
              <a:rPr lang="zh-CN" altLang="en-US" dirty="0" smtClean="0"/>
              <a:t>进入系统后，选择</a:t>
            </a:r>
            <a:r>
              <a:rPr lang="zh-CN" altLang="en-US" dirty="0" smtClean="0">
                <a:solidFill>
                  <a:srgbClr val="C00000"/>
                </a:solidFill>
              </a:rPr>
              <a:t>奖励或奖学金</a:t>
            </a:r>
            <a:r>
              <a:rPr lang="zh-CN" altLang="en-US" dirty="0" smtClean="0"/>
              <a:t>模块</a:t>
            </a:r>
            <a:endParaRPr lang="en-US" altLang="zh-CN" dirty="0" smtClean="0"/>
          </a:p>
          <a:p>
            <a:r>
              <a:rPr lang="zh-CN" altLang="en-US" dirty="0" smtClean="0"/>
              <a:t>在左侧工作菜单列出了班主任的主要工作内容</a:t>
            </a:r>
            <a:endParaRPr lang="en-US" altLang="zh-CN" dirty="0" smtClean="0"/>
          </a:p>
          <a:p>
            <a:r>
              <a:rPr lang="zh-CN" altLang="en-US" dirty="0" smtClean="0">
                <a:solidFill>
                  <a:srgbClr val="C00000"/>
                </a:solidFill>
              </a:rPr>
              <a:t>分配年度奖励</a:t>
            </a:r>
            <a:r>
              <a:rPr lang="en-US" altLang="zh-CN" dirty="0" smtClean="0">
                <a:solidFill>
                  <a:srgbClr val="C00000"/>
                </a:solidFill>
              </a:rPr>
              <a:t>/</a:t>
            </a:r>
            <a:r>
              <a:rPr lang="zh-CN" altLang="en-US" dirty="0" smtClean="0">
                <a:solidFill>
                  <a:srgbClr val="C00000"/>
                </a:solidFill>
              </a:rPr>
              <a:t>奖学金</a:t>
            </a:r>
            <a:r>
              <a:rPr lang="zh-CN" altLang="en-US" dirty="0" smtClean="0">
                <a:solidFill>
                  <a:schemeClr val="accent2">
                    <a:lumMod val="50000"/>
                  </a:schemeClr>
                </a:solidFill>
              </a:rPr>
              <a:t>：指素质综合测评负责人或院系学工办为本班</a:t>
            </a:r>
            <a:r>
              <a:rPr lang="en-US" altLang="zh-CN" dirty="0" smtClean="0">
                <a:solidFill>
                  <a:schemeClr val="accent2">
                    <a:lumMod val="50000"/>
                  </a:schemeClr>
                </a:solidFill>
              </a:rPr>
              <a:t>/</a:t>
            </a:r>
            <a:r>
              <a:rPr lang="zh-CN" altLang="en-US" dirty="0" smtClean="0">
                <a:solidFill>
                  <a:schemeClr val="accent2">
                    <a:lumMod val="50000"/>
                  </a:schemeClr>
                </a:solidFill>
              </a:rPr>
              <a:t>本院系申请奖励</a:t>
            </a:r>
            <a:r>
              <a:rPr lang="en-US" altLang="zh-CN" dirty="0" smtClean="0">
                <a:solidFill>
                  <a:schemeClr val="accent2">
                    <a:lumMod val="50000"/>
                  </a:schemeClr>
                </a:solidFill>
              </a:rPr>
              <a:t>/</a:t>
            </a:r>
            <a:r>
              <a:rPr lang="zh-CN" altLang="en-US" dirty="0" smtClean="0">
                <a:solidFill>
                  <a:schemeClr val="accent2">
                    <a:lumMod val="50000"/>
                  </a:schemeClr>
                </a:solidFill>
              </a:rPr>
              <a:t>奖学金的同学分配具体的奖励</a:t>
            </a:r>
            <a:r>
              <a:rPr lang="en-US" altLang="zh-CN" dirty="0" smtClean="0">
                <a:solidFill>
                  <a:schemeClr val="accent2">
                    <a:lumMod val="50000"/>
                  </a:schemeClr>
                </a:solidFill>
              </a:rPr>
              <a:t>/</a:t>
            </a:r>
            <a:r>
              <a:rPr lang="zh-CN" altLang="en-US" dirty="0" smtClean="0">
                <a:solidFill>
                  <a:schemeClr val="accent2">
                    <a:lumMod val="50000"/>
                  </a:schemeClr>
                </a:solidFill>
              </a:rPr>
              <a:t>奖学金奖项</a:t>
            </a:r>
            <a:endParaRPr lang="en-US" altLang="zh-CN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lvl="1"/>
            <a:endParaRPr lang="en-US" altLang="zh-CN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lvl="1"/>
            <a:endParaRPr lang="zh-CN" altLang="en-US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进入系统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66671255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867833" y="2204863"/>
            <a:ext cx="7408333" cy="1728193"/>
          </a:xfrm>
        </p:spPr>
        <p:txBody>
          <a:bodyPr>
            <a:normAutofit fontScale="92500" lnSpcReduction="20000"/>
          </a:bodyPr>
          <a:lstStyle/>
          <a:p>
            <a:r>
              <a:rPr lang="zh-CN" altLang="en-US" dirty="0" smtClean="0"/>
              <a:t>选择奖项，可以对本班所有申请的同学进行分配</a:t>
            </a:r>
            <a:endParaRPr lang="en-US" altLang="zh-CN" dirty="0" smtClean="0"/>
          </a:p>
          <a:p>
            <a:r>
              <a:rPr lang="zh-CN" altLang="en-US" dirty="0" smtClean="0"/>
              <a:t>申请学生列表列出了您管理的班级所有申请年度奖励、奖学金的同学。</a:t>
            </a:r>
            <a:endParaRPr lang="en-US" altLang="zh-CN" dirty="0" smtClean="0"/>
          </a:p>
          <a:p>
            <a:r>
              <a:rPr lang="zh-CN" altLang="en-US" dirty="0"/>
              <a:t>您</a:t>
            </a:r>
            <a:r>
              <a:rPr lang="zh-CN" altLang="en-US" dirty="0" smtClean="0"/>
              <a:t>的工作可以协助学院更好的完成奖项的分配，感谢您的支持！</a:t>
            </a:r>
            <a:endParaRPr lang="zh-CN" altLang="en-US" dirty="0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分配</a:t>
            </a:r>
            <a:endParaRPr lang="zh-CN" altLang="en-US" dirty="0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083662"/>
            <a:ext cx="9144000" cy="28017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9270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波形">
  <a:themeElements>
    <a:clrScheme name="波形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波形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波形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444</TotalTime>
  <Words>355</Words>
  <Application>Microsoft Office PowerPoint</Application>
  <PresentationFormat>全屏显示(4:3)</PresentationFormat>
  <Paragraphs>25</Paragraphs>
  <Slides>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13" baseType="lpstr">
      <vt:lpstr>华文楷体</vt:lpstr>
      <vt:lpstr>华文新魏</vt:lpstr>
      <vt:lpstr>Candara</vt:lpstr>
      <vt:lpstr>Symbol</vt:lpstr>
      <vt:lpstr>波形</vt:lpstr>
      <vt:lpstr>奖励奖学金系统使用指南 （班主任版）</vt:lpstr>
      <vt:lpstr>前言</vt:lpstr>
      <vt:lpstr>重要提示</vt:lpstr>
      <vt:lpstr>奖励奖学金评选基本流程</vt:lpstr>
      <vt:lpstr>进入系统</vt:lpstr>
      <vt:lpstr>进入系统</vt:lpstr>
      <vt:lpstr>进入系统</vt:lpstr>
      <vt:lpstr>分配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奖励评选系统操作指南</dc:title>
  <dc:creator>bianconeri</dc:creator>
  <cp:lastModifiedBy>柴 腾</cp:lastModifiedBy>
  <cp:revision>34</cp:revision>
  <dcterms:created xsi:type="dcterms:W3CDTF">2015-04-28T08:08:12Z</dcterms:created>
  <dcterms:modified xsi:type="dcterms:W3CDTF">2018-09-20T11:15:32Z</dcterms:modified>
</cp:coreProperties>
</file>