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1"/>
  </p:notesMasterIdLst>
  <p:sldIdLst>
    <p:sldId id="315" r:id="rId2"/>
    <p:sldId id="321" r:id="rId3"/>
    <p:sldId id="322" r:id="rId4"/>
    <p:sldId id="337" r:id="rId5"/>
    <p:sldId id="338" r:id="rId6"/>
    <p:sldId id="345" r:id="rId7"/>
    <p:sldId id="339" r:id="rId8"/>
    <p:sldId id="340" r:id="rId9"/>
    <p:sldId id="341" r:id="rId10"/>
    <p:sldId id="342" r:id="rId11"/>
    <p:sldId id="323" r:id="rId12"/>
    <p:sldId id="324" r:id="rId13"/>
    <p:sldId id="325" r:id="rId14"/>
    <p:sldId id="326" r:id="rId15"/>
    <p:sldId id="333" r:id="rId16"/>
    <p:sldId id="346" r:id="rId17"/>
    <p:sldId id="343" r:id="rId18"/>
    <p:sldId id="335" r:id="rId19"/>
    <p:sldId id="344" r:id="rId20"/>
  </p:sldIdLst>
  <p:sldSz cx="9144000" cy="6858000" type="screen4x3"/>
  <p:notesSz cx="6858000" cy="9144000"/>
  <p:custDataLst>
    <p:tags r:id="rId22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B5B5B5"/>
    <a:srgbClr val="006CE2"/>
    <a:srgbClr val="F5950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3" autoAdjust="0"/>
    <p:restoredTop sz="97697" autoAdjust="0"/>
  </p:normalViewPr>
  <p:slideViewPr>
    <p:cSldViewPr>
      <p:cViewPr varScale="1">
        <p:scale>
          <a:sx n="111" d="100"/>
          <a:sy n="111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9CCCAB82-DF91-416C-A1FE-CC9E1D4A795C}" type="datetimeFigureOut">
              <a:rPr lang="zh-CN" altLang="en-US"/>
              <a:pPr>
                <a:defRPr/>
              </a:pPr>
              <a:t>2016/9/5 Monday</a:t>
            </a:fld>
            <a:endParaRPr lang="en-US" altLang="zh-CN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874DDEA-7756-4D5F-9AC5-DE99A8830B7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标题占位符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zh-CN" altLang="en-US" smtClean="0"/>
              <a:t>单击此处编辑母版标题样式</a:t>
            </a:r>
          </a:p>
        </p:txBody>
      </p:sp>
      <p:sp>
        <p:nvSpPr>
          <p:cNvPr id="45059" name="文本占位符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r>
              <a:rPr lang="zh-CN" altLang="en-US" smtClean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582F71-1678-40C2-82CE-CF6FA6AB1A56}" type="datetimeFigureOut">
              <a:rPr lang="zh-CN" altLang="en-US"/>
              <a:pPr>
                <a:defRPr/>
              </a:pPr>
              <a:t>2016/9/5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BC8E3-C8D5-4375-86E8-AEFEA983F2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6F55A-3DC7-4E07-83C3-68A1E04268AC}" type="datetimeFigureOut">
              <a:rPr lang="zh-CN" altLang="en-US"/>
              <a:pPr>
                <a:defRPr/>
              </a:pPr>
              <a:t>2016/9/5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286C3-501A-4AC1-AEC6-FDA81307351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C6E72-8309-460A-9186-82E318445406}" type="datetimeFigureOut">
              <a:rPr lang="zh-CN" altLang="en-US"/>
              <a:pPr>
                <a:defRPr/>
              </a:pPr>
              <a:t>2016/9/5 Monday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8BF04-AC8A-46D9-93A1-C154290C0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266700" y="44450"/>
            <a:ext cx="7345363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500063" y="120808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66BCD84-5447-4099-8521-0AF9F65C9D62}" type="datetimeFigureOut">
              <a:rPr lang="zh-CN" altLang="en-US"/>
              <a:pPr>
                <a:defRPr/>
              </a:pPr>
              <a:t>2016/9/5 Monday</a:t>
            </a:fld>
            <a:endParaRPr lang="zh-CN" altLang="en-US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32138" y="63087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A8A8A"/>
                </a:solidFill>
              </a:defRPr>
            </a:lvl1pPr>
          </a:lstStyle>
          <a:p>
            <a:pPr>
              <a:defRPr/>
            </a:pPr>
            <a:fld id="{1EC37124-F47A-4FB7-93DB-6841199155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9" r:id="rId2"/>
    <p:sldLayoutId id="2147483760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黑体" pitchFamily="2" charset="-122"/>
          <a:ea typeface="黑体" pitchFamily="2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黑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黑体" pitchFamily="2" charset="-122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黑体" pitchFamily="2" charset="-122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黑体" pitchFamily="2" charset="-122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黑体" pitchFamily="2" charset="-122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 kern="1200">
          <a:solidFill>
            <a:schemeClr val="tx1"/>
          </a:solidFill>
          <a:latin typeface="黑体" pitchFamily="2" charset="-122"/>
          <a:ea typeface="黑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黑体" pitchFamily="2" charset="-122"/>
          <a:ea typeface="黑体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黑体" pitchFamily="2" charset="-122"/>
          <a:ea typeface="黑体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黑体" pitchFamily="2" charset="-122"/>
          <a:ea typeface="黑体" pitchFamily="2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黑体" pitchFamily="2" charset="-122"/>
          <a:ea typeface="黑体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an.pku.edu.cn/download/down_main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2" name="WordArt 14"/>
          <p:cNvSpPr>
            <a:spLocks noChangeArrowheads="1" noChangeShapeType="1"/>
          </p:cNvSpPr>
          <p:nvPr/>
        </p:nvSpPr>
        <p:spPr bwMode="auto">
          <a:xfrm>
            <a:off x="357158" y="2357431"/>
            <a:ext cx="5786478" cy="1785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1" hangingPunct="1">
              <a:defRPr/>
            </a:pPr>
            <a:r>
              <a:rPr lang="zh-CN" altLang="en-US" sz="3600" b="1" dirty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1">
                      <a:alpha val="79999"/>
                    </a:schemeClr>
                  </a:outerShdw>
                </a:effectLst>
                <a:latin typeface="黑体"/>
                <a:ea typeface="黑体"/>
              </a:rPr>
              <a:t>北京大学</a:t>
            </a:r>
            <a:endParaRPr lang="en-US" altLang="zh-CN" sz="3600" b="1" dirty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chemeClr val="bg1">
                    <a:alpha val="79999"/>
                  </a:schemeClr>
                </a:outerShdw>
              </a:effectLst>
              <a:latin typeface="黑体"/>
              <a:ea typeface="黑体"/>
            </a:endParaRPr>
          </a:p>
          <a:p>
            <a:pPr eaLnBrk="1" hangingPunct="1">
              <a:defRPr/>
            </a:pPr>
            <a:r>
              <a:rPr lang="zh-CN" altLang="en-US" sz="3600" b="1" dirty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1">
                      <a:alpha val="79999"/>
                    </a:schemeClr>
                  </a:outerShdw>
                </a:effectLst>
                <a:latin typeface="黑体"/>
                <a:ea typeface="黑体"/>
              </a:rPr>
              <a:t>大学英语课程介绍</a:t>
            </a:r>
          </a:p>
        </p:txBody>
      </p:sp>
      <p:sp>
        <p:nvSpPr>
          <p:cNvPr id="48143" name="WordArt 15"/>
          <p:cNvSpPr>
            <a:spLocks noChangeArrowheads="1" noChangeShapeType="1"/>
          </p:cNvSpPr>
          <p:nvPr/>
        </p:nvSpPr>
        <p:spPr bwMode="auto">
          <a:xfrm>
            <a:off x="1428728" y="4786322"/>
            <a:ext cx="3214710" cy="9286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zh-CN" altLang="en-US" sz="2400" b="1" dirty="0"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bg1"/>
                  </a:outerShdw>
                </a:effectLst>
                <a:latin typeface="黑体"/>
                <a:ea typeface="黑体"/>
              </a:rPr>
              <a:t>大学英语教研室</a:t>
            </a:r>
            <a:endParaRPr lang="en-US" altLang="zh-CN" sz="2400" b="1" dirty="0">
              <a:ln w="9525">
                <a:noFill/>
                <a:round/>
                <a:headEnd/>
                <a:tailEnd/>
              </a:ln>
              <a:effectLst>
                <a:outerShdw dist="17961" dir="2700000" algn="ctr" rotWithShape="0">
                  <a:schemeClr val="bg1"/>
                </a:outerShdw>
              </a:effectLst>
              <a:latin typeface="黑体"/>
              <a:ea typeface="黑体"/>
            </a:endParaRPr>
          </a:p>
          <a:p>
            <a:pPr algn="ctr" eaLnBrk="1" hangingPunct="1">
              <a:defRPr/>
            </a:pPr>
            <a:r>
              <a:rPr lang="en-US" altLang="zh-CN" sz="2400" b="1" dirty="0"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bg1"/>
                  </a:outerShdw>
                </a:effectLst>
                <a:latin typeface="黑体"/>
                <a:ea typeface="黑体"/>
              </a:rPr>
              <a:t>2016</a:t>
            </a:r>
            <a:r>
              <a:rPr lang="zh-CN" altLang="en-US" sz="2400" b="1" dirty="0"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bg1"/>
                  </a:outerShdw>
                </a:effectLst>
                <a:latin typeface="黑体"/>
                <a:ea typeface="黑体"/>
              </a:rPr>
              <a:t>年</a:t>
            </a:r>
            <a:r>
              <a:rPr lang="en-US" altLang="zh-CN" sz="2400" b="1" dirty="0"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bg1"/>
                  </a:outerShdw>
                </a:effectLst>
                <a:latin typeface="黑体"/>
                <a:ea typeface="黑体"/>
              </a:rPr>
              <a:t>9</a:t>
            </a:r>
            <a:r>
              <a:rPr lang="zh-CN" altLang="en-US" sz="2400" b="1" dirty="0"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bg1"/>
                  </a:outerShdw>
                </a:effectLst>
                <a:latin typeface="黑体"/>
                <a:ea typeface="黑体"/>
              </a:rPr>
              <a:t>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3200" smtClean="0"/>
              <a:t>考核与成绩评定</a:t>
            </a:r>
            <a:endParaRPr lang="zh-CN" altLang="en-US" sz="3200" smtClean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>
          <a:xfrm>
            <a:off x="500063" y="908050"/>
            <a:ext cx="8229600" cy="4826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400" smtClean="0"/>
              <a:t>1</a:t>
            </a:r>
            <a:r>
              <a:rPr lang="zh-CN" altLang="zh-CN" sz="2400" smtClean="0"/>
              <a:t>．大学英语考试考核与成绩评定按照《北京大学大学生学籍管理细则》和《北京大学本科考试工作与学术规范条例》的有关规定执行。</a:t>
            </a:r>
          </a:p>
          <a:p>
            <a:pPr>
              <a:buFont typeface="Wingdings" pitchFamily="2" charset="2"/>
              <a:buNone/>
            </a:pPr>
            <a:r>
              <a:rPr lang="en-US" altLang="zh-CN" sz="2400" smtClean="0"/>
              <a:t>2</a:t>
            </a:r>
            <a:r>
              <a:rPr lang="zh-CN" altLang="zh-CN" sz="2400" smtClean="0"/>
              <a:t>．大学英语课程成绩，根据平时作业、测验、出勤、期中考试及期末考试等成绩综合评定。</a:t>
            </a:r>
          </a:p>
          <a:p>
            <a:pPr>
              <a:buFont typeface="Wingdings" pitchFamily="2" charset="2"/>
              <a:buNone/>
            </a:pPr>
            <a:r>
              <a:rPr lang="en-US" altLang="zh-CN" sz="2400" smtClean="0"/>
              <a:t>3</a:t>
            </a:r>
            <a:r>
              <a:rPr lang="zh-CN" altLang="zh-CN" sz="2400" smtClean="0"/>
              <a:t>．因病假、事假、外出实习等原因不能按时参加期末考试，必须按照《北京大学大学生学籍管理细则》第十二条规定的程序办理请假缓考手续。凡未办理缓考手续者按旷考处理。</a:t>
            </a:r>
          </a:p>
          <a:p>
            <a:pPr>
              <a:buFont typeface="Wingdings" pitchFamily="2" charset="2"/>
              <a:buNone/>
            </a:pPr>
            <a:r>
              <a:rPr lang="en-US" altLang="zh-CN" sz="2400" smtClean="0"/>
              <a:t>4. </a:t>
            </a:r>
            <a:r>
              <a:rPr lang="zh-CN" altLang="en-US" sz="2400" smtClean="0"/>
              <a:t>教务部下载专栏网址</a:t>
            </a:r>
            <a:endParaRPr lang="en-US" altLang="zh-CN" sz="2400" smtClean="0"/>
          </a:p>
          <a:p>
            <a:pPr>
              <a:buFont typeface="Wingdings" pitchFamily="2" charset="2"/>
              <a:buNone/>
            </a:pPr>
            <a:r>
              <a:rPr lang="en-US" altLang="zh-CN" sz="2400" smtClean="0">
                <a:solidFill>
                  <a:srgbClr val="FF0000"/>
                </a:solidFill>
                <a:hlinkClick r:id="rId2"/>
              </a:rPr>
              <a:t>http://dean.pku.edu.cn/download/down_main.htm</a:t>
            </a:r>
            <a:endParaRPr lang="en-US" altLang="zh-CN" sz="240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zh-CN" altLang="en-US" sz="2400" smtClean="0"/>
              <a:t>“北京大学本科学生申请缓考审批单”</a:t>
            </a:r>
            <a:endParaRPr lang="en-US" altLang="zh-CN" sz="2400" smtClean="0"/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A</a:t>
            </a:r>
            <a:r>
              <a:rPr lang="zh-CN" altLang="en-US" sz="3200" smtClean="0"/>
              <a:t>级课程</a:t>
            </a:r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zh-CN" sz="2800" smtClean="0"/>
              <a:t>语音与听说词汇</a:t>
            </a:r>
            <a:r>
              <a:rPr lang="zh-CN" altLang="en-US" sz="2800" smtClean="0"/>
              <a:t>（</a:t>
            </a:r>
            <a:r>
              <a:rPr lang="en-US" altLang="zh-CN" sz="2800" smtClean="0"/>
              <a:t>4</a:t>
            </a:r>
            <a:r>
              <a:rPr lang="zh-CN" altLang="en-US" sz="2800" smtClean="0"/>
              <a:t>个班）</a:t>
            </a:r>
            <a:endParaRPr lang="zh-CN" altLang="zh-CN" sz="2800" smtClean="0"/>
          </a:p>
          <a:p>
            <a:pPr>
              <a:buFont typeface="Wingdings" pitchFamily="2" charset="2"/>
              <a:buNone/>
            </a:pPr>
            <a:r>
              <a:rPr lang="zh-CN" altLang="zh-CN" sz="2800" smtClean="0"/>
              <a:t>英语阅读</a:t>
            </a:r>
            <a:r>
              <a:rPr lang="zh-CN" altLang="en-US" sz="2800" smtClean="0"/>
              <a:t>（</a:t>
            </a:r>
            <a:r>
              <a:rPr lang="en-US" altLang="zh-CN" sz="2800" smtClean="0"/>
              <a:t>8</a:t>
            </a:r>
            <a:r>
              <a:rPr lang="zh-CN" altLang="en-US" sz="2800" smtClean="0"/>
              <a:t>个班）</a:t>
            </a:r>
            <a:endParaRPr lang="zh-CN" altLang="zh-CN" sz="2800" smtClean="0"/>
          </a:p>
          <a:p>
            <a:pPr>
              <a:buFont typeface="Wingdings" pitchFamily="2" charset="2"/>
              <a:buNone/>
            </a:pPr>
            <a:r>
              <a:rPr lang="zh-CN" altLang="zh-CN" sz="2800" smtClean="0"/>
              <a:t>英语听说</a:t>
            </a:r>
            <a:r>
              <a:rPr lang="zh-CN" altLang="en-US" sz="2800" smtClean="0"/>
              <a:t>（</a:t>
            </a:r>
            <a:r>
              <a:rPr lang="en-US" altLang="zh-CN" sz="2800" smtClean="0"/>
              <a:t>6</a:t>
            </a:r>
            <a:r>
              <a:rPr lang="zh-CN" altLang="en-US" sz="2800" smtClean="0"/>
              <a:t>个班）</a:t>
            </a:r>
            <a:r>
              <a:rPr lang="en-US" altLang="zh-CN" sz="2800" smtClean="0"/>
              <a:t>	</a:t>
            </a:r>
            <a:endParaRPr lang="zh-CN" altLang="zh-CN" sz="2800" smtClean="0"/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B</a:t>
            </a:r>
            <a:r>
              <a:rPr lang="zh-CN" altLang="en-US" sz="3200" smtClean="0"/>
              <a:t>级课程</a:t>
            </a:r>
          </a:p>
        </p:txBody>
      </p:sp>
      <p:sp>
        <p:nvSpPr>
          <p:cNvPr id="14339" name="内容占位符 2"/>
          <p:cNvSpPr>
            <a:spLocks noGrp="1"/>
          </p:cNvSpPr>
          <p:nvPr>
            <p:ph idx="1"/>
          </p:nvPr>
        </p:nvSpPr>
        <p:spPr>
          <a:xfrm>
            <a:off x="500063" y="928688"/>
            <a:ext cx="8643937" cy="50720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zh-CN" sz="2200" smtClean="0"/>
              <a:t>高级英语听说</a:t>
            </a:r>
            <a:r>
              <a:rPr lang="zh-CN" altLang="en-US" sz="2200" smtClean="0"/>
              <a:t>（</a:t>
            </a:r>
            <a:r>
              <a:rPr lang="en-US" altLang="zh-CN" sz="2200" smtClean="0"/>
              <a:t>7</a:t>
            </a:r>
            <a:r>
              <a:rPr lang="zh-CN" altLang="en-US" sz="2200" smtClean="0"/>
              <a:t>个班）</a:t>
            </a:r>
            <a:r>
              <a:rPr lang="en-US" altLang="zh-CN" sz="2200" smtClean="0"/>
              <a:t>		</a:t>
            </a:r>
            <a:r>
              <a:rPr lang="zh-CN" altLang="zh-CN" sz="2200" smtClean="0"/>
              <a:t>高级英语阅读</a:t>
            </a:r>
            <a:r>
              <a:rPr lang="zh-CN" altLang="en-US" sz="2200" smtClean="0"/>
              <a:t>（</a:t>
            </a:r>
            <a:r>
              <a:rPr lang="en-US" altLang="zh-CN" sz="2200" smtClean="0"/>
              <a:t>12</a:t>
            </a:r>
            <a:r>
              <a:rPr lang="zh-CN" altLang="en-US" sz="2200" smtClean="0"/>
              <a:t>个班）</a:t>
            </a:r>
            <a:endParaRPr lang="zh-CN" altLang="zh-CN" sz="2200" smtClean="0"/>
          </a:p>
          <a:p>
            <a:pPr>
              <a:buFont typeface="Wingdings" pitchFamily="2" charset="2"/>
              <a:buNone/>
            </a:pPr>
            <a:r>
              <a:rPr lang="zh-CN" altLang="zh-CN" sz="2200" smtClean="0"/>
              <a:t>高级英语写作</a:t>
            </a:r>
            <a:r>
              <a:rPr lang="zh-CN" altLang="en-US" sz="2200" smtClean="0"/>
              <a:t>（</a:t>
            </a:r>
            <a:r>
              <a:rPr lang="en-US" altLang="zh-CN" sz="2200" smtClean="0"/>
              <a:t>2</a:t>
            </a:r>
            <a:r>
              <a:rPr lang="zh-CN" altLang="en-US" sz="2200" smtClean="0"/>
              <a:t>个班）</a:t>
            </a:r>
            <a:r>
              <a:rPr lang="en-US" altLang="zh-CN" sz="2200" smtClean="0"/>
              <a:t>		</a:t>
            </a:r>
            <a:r>
              <a:rPr lang="zh-CN" altLang="zh-CN" sz="2200" smtClean="0"/>
              <a:t>高级英语口语</a:t>
            </a:r>
            <a:r>
              <a:rPr lang="zh-CN" altLang="en-US" sz="2200" smtClean="0"/>
              <a:t>（</a:t>
            </a:r>
            <a:r>
              <a:rPr lang="en-US" altLang="zh-CN" sz="2200" smtClean="0"/>
              <a:t>3</a:t>
            </a:r>
            <a:r>
              <a:rPr lang="zh-CN" altLang="en-US" sz="2200" smtClean="0"/>
              <a:t>个班）</a:t>
            </a:r>
            <a:endParaRPr lang="zh-CN" altLang="zh-CN" sz="2200" smtClean="0"/>
          </a:p>
          <a:p>
            <a:pPr>
              <a:buFont typeface="Wingdings" pitchFamily="2" charset="2"/>
              <a:buNone/>
            </a:pPr>
            <a:r>
              <a:rPr lang="zh-CN" altLang="zh-CN" sz="2200" smtClean="0"/>
              <a:t>希腊罗马神话赏析</a:t>
            </a:r>
            <a:r>
              <a:rPr lang="zh-CN" altLang="en-US" sz="2200" smtClean="0"/>
              <a:t>（</a:t>
            </a:r>
            <a:r>
              <a:rPr lang="en-US" altLang="zh-CN" sz="2200" smtClean="0"/>
              <a:t>1</a:t>
            </a:r>
            <a:r>
              <a:rPr lang="zh-CN" altLang="en-US" sz="2200" smtClean="0"/>
              <a:t>个班）</a:t>
            </a:r>
            <a:endParaRPr lang="zh-CN" altLang="zh-CN" sz="2200" smtClean="0"/>
          </a:p>
          <a:p>
            <a:pPr>
              <a:buFont typeface="Wingdings" pitchFamily="2" charset="2"/>
              <a:buNone/>
            </a:pPr>
            <a:r>
              <a:rPr lang="zh-CN" altLang="zh-CN" sz="2200" smtClean="0"/>
              <a:t>澳大利亚历史与文化影视专题</a:t>
            </a:r>
            <a:r>
              <a:rPr lang="zh-CN" altLang="en-US" sz="2200" smtClean="0"/>
              <a:t>（</a:t>
            </a:r>
            <a:r>
              <a:rPr lang="en-US" altLang="zh-CN" sz="2200" smtClean="0"/>
              <a:t>1</a:t>
            </a:r>
            <a:r>
              <a:rPr lang="zh-CN" altLang="en-US" sz="2200" smtClean="0"/>
              <a:t>个班）</a:t>
            </a:r>
            <a:r>
              <a:rPr lang="en-US" altLang="zh-CN" sz="2200" smtClean="0"/>
              <a:t>	</a:t>
            </a:r>
            <a:endParaRPr lang="zh-CN" altLang="zh-CN" sz="2200" smtClean="0"/>
          </a:p>
          <a:p>
            <a:pPr>
              <a:buFont typeface="Wingdings" pitchFamily="2" charset="2"/>
              <a:buNone/>
            </a:pPr>
            <a:r>
              <a:rPr lang="zh-CN" altLang="zh-CN" sz="2200" smtClean="0"/>
              <a:t>英文文体风格鉴赏</a:t>
            </a:r>
            <a:r>
              <a:rPr lang="zh-CN" altLang="en-US" sz="2200" smtClean="0"/>
              <a:t>（</a:t>
            </a:r>
            <a:r>
              <a:rPr lang="en-US" altLang="zh-CN" sz="2200" smtClean="0"/>
              <a:t>3</a:t>
            </a:r>
            <a:r>
              <a:rPr lang="zh-CN" altLang="en-US" sz="2200" smtClean="0"/>
              <a:t>个班）</a:t>
            </a:r>
            <a:r>
              <a:rPr lang="en-US" altLang="zh-CN" sz="2200" smtClean="0"/>
              <a:t>		</a:t>
            </a:r>
            <a:r>
              <a:rPr lang="zh-CN" altLang="zh-CN" sz="2200" smtClean="0"/>
              <a:t>英语名著与电影</a:t>
            </a:r>
            <a:r>
              <a:rPr lang="zh-CN" altLang="en-US" sz="2200" smtClean="0"/>
              <a:t>（</a:t>
            </a:r>
            <a:r>
              <a:rPr lang="en-US" altLang="zh-CN" sz="2200" smtClean="0"/>
              <a:t>3</a:t>
            </a:r>
            <a:r>
              <a:rPr lang="zh-CN" altLang="en-US" sz="2200" smtClean="0"/>
              <a:t>个班）</a:t>
            </a:r>
            <a:endParaRPr lang="zh-CN" altLang="zh-CN" sz="2200" smtClean="0"/>
          </a:p>
          <a:p>
            <a:pPr>
              <a:buFont typeface="Wingdings" pitchFamily="2" charset="2"/>
              <a:buNone/>
            </a:pPr>
            <a:r>
              <a:rPr lang="zh-CN" altLang="zh-CN" sz="2200" smtClean="0"/>
              <a:t>英美戏剧和电影</a:t>
            </a:r>
            <a:r>
              <a:rPr lang="zh-CN" altLang="en-US" sz="2200" smtClean="0"/>
              <a:t>（</a:t>
            </a:r>
            <a:r>
              <a:rPr lang="en-US" altLang="zh-CN" sz="2200" smtClean="0"/>
              <a:t>2</a:t>
            </a:r>
            <a:r>
              <a:rPr lang="zh-CN" altLang="en-US" sz="2200" smtClean="0"/>
              <a:t>个班）</a:t>
            </a:r>
            <a:r>
              <a:rPr lang="en-US" altLang="zh-CN" sz="2200" smtClean="0"/>
              <a:t>		</a:t>
            </a:r>
            <a:r>
              <a:rPr lang="zh-CN" altLang="zh-CN" sz="2200" smtClean="0"/>
              <a:t>美国短篇小说与电影</a:t>
            </a:r>
            <a:r>
              <a:rPr lang="zh-CN" altLang="en-US" sz="2200" smtClean="0"/>
              <a:t>（</a:t>
            </a:r>
            <a:r>
              <a:rPr lang="en-US" altLang="zh-CN" sz="2200" smtClean="0"/>
              <a:t>2</a:t>
            </a:r>
            <a:r>
              <a:rPr lang="zh-CN" altLang="en-US" sz="2200" smtClean="0"/>
              <a:t>个班）</a:t>
            </a:r>
            <a:endParaRPr lang="zh-CN" altLang="zh-CN" sz="2200" smtClean="0"/>
          </a:p>
          <a:p>
            <a:pPr>
              <a:buFont typeface="Wingdings" pitchFamily="2" charset="2"/>
              <a:buNone/>
            </a:pPr>
            <a:r>
              <a:rPr lang="zh-CN" altLang="zh-CN" sz="2200" smtClean="0"/>
              <a:t>英美短篇小说赏析</a:t>
            </a:r>
            <a:r>
              <a:rPr lang="zh-CN" altLang="en-US" sz="2200" smtClean="0"/>
              <a:t>（</a:t>
            </a:r>
            <a:r>
              <a:rPr lang="en-US" altLang="zh-CN" sz="2200" smtClean="0"/>
              <a:t>2</a:t>
            </a:r>
            <a:r>
              <a:rPr lang="zh-CN" altLang="en-US" sz="2200" smtClean="0"/>
              <a:t>个班）</a:t>
            </a:r>
            <a:r>
              <a:rPr lang="en-US" altLang="zh-CN" sz="2200" smtClean="0"/>
              <a:t>		</a:t>
            </a:r>
            <a:r>
              <a:rPr lang="zh-CN" altLang="zh-CN" sz="2200" smtClean="0"/>
              <a:t>汉英翻译理论与实践</a:t>
            </a:r>
            <a:r>
              <a:rPr lang="zh-CN" altLang="en-US" sz="2200" smtClean="0"/>
              <a:t>（</a:t>
            </a:r>
            <a:r>
              <a:rPr lang="en-US" altLang="zh-CN" sz="2200" smtClean="0"/>
              <a:t>1</a:t>
            </a:r>
            <a:r>
              <a:rPr lang="zh-CN" altLang="en-US" sz="2200" smtClean="0"/>
              <a:t>个班）</a:t>
            </a:r>
            <a:endParaRPr lang="zh-CN" altLang="zh-CN" sz="2200" smtClean="0"/>
          </a:p>
          <a:p>
            <a:pPr>
              <a:buFont typeface="Wingdings" pitchFamily="2" charset="2"/>
              <a:buNone/>
            </a:pPr>
            <a:r>
              <a:rPr lang="zh-CN" altLang="zh-CN" sz="2200" smtClean="0"/>
              <a:t>英美报刊选读</a:t>
            </a:r>
            <a:r>
              <a:rPr lang="zh-CN" altLang="en-US" sz="2200" smtClean="0"/>
              <a:t>（</a:t>
            </a:r>
            <a:r>
              <a:rPr lang="en-US" altLang="zh-CN" sz="2200" smtClean="0"/>
              <a:t>1</a:t>
            </a:r>
            <a:r>
              <a:rPr lang="zh-CN" altLang="en-US" sz="2200" smtClean="0"/>
              <a:t>个班）</a:t>
            </a:r>
            <a:r>
              <a:rPr lang="en-US" altLang="zh-CN" sz="2200" smtClean="0"/>
              <a:t>		</a:t>
            </a:r>
            <a:r>
              <a:rPr lang="zh-CN" altLang="zh-CN" sz="2200" smtClean="0"/>
              <a:t>影视中的英美文化</a:t>
            </a:r>
            <a:r>
              <a:rPr lang="zh-CN" altLang="en-US" sz="2200" smtClean="0"/>
              <a:t>（</a:t>
            </a:r>
            <a:r>
              <a:rPr lang="en-US" altLang="zh-CN" sz="2200" smtClean="0"/>
              <a:t>1</a:t>
            </a:r>
            <a:r>
              <a:rPr lang="zh-CN" altLang="en-US" sz="2200" smtClean="0"/>
              <a:t>个班）</a:t>
            </a:r>
            <a:endParaRPr lang="zh-CN" altLang="zh-CN" sz="2200" smtClean="0"/>
          </a:p>
          <a:p>
            <a:pPr>
              <a:buFont typeface="Wingdings" pitchFamily="2" charset="2"/>
              <a:buNone/>
            </a:pPr>
            <a:r>
              <a:rPr lang="zh-CN" altLang="zh-CN" sz="2200" smtClean="0"/>
              <a:t>当代英美纪录片中的中国文化和社会</a:t>
            </a:r>
            <a:r>
              <a:rPr lang="zh-CN" altLang="en-US" sz="2200" smtClean="0"/>
              <a:t>（</a:t>
            </a:r>
            <a:r>
              <a:rPr lang="en-US" altLang="zh-CN" sz="2200" smtClean="0"/>
              <a:t>1</a:t>
            </a:r>
            <a:r>
              <a:rPr lang="zh-CN" altLang="en-US" sz="2200" smtClean="0"/>
              <a:t>个班）</a:t>
            </a:r>
            <a:endParaRPr lang="zh-CN" altLang="zh-CN" sz="2200" smtClean="0"/>
          </a:p>
          <a:p>
            <a:pPr>
              <a:buFont typeface="Wingdings" pitchFamily="2" charset="2"/>
              <a:buNone/>
            </a:pPr>
            <a:r>
              <a:rPr lang="zh-CN" altLang="zh-CN" sz="2200" smtClean="0"/>
              <a:t>英美戏剧概况</a:t>
            </a:r>
            <a:r>
              <a:rPr lang="zh-CN" altLang="en-US" sz="2200" smtClean="0"/>
              <a:t>（</a:t>
            </a:r>
            <a:r>
              <a:rPr lang="en-US" altLang="zh-CN" sz="2200" smtClean="0"/>
              <a:t>1</a:t>
            </a:r>
            <a:r>
              <a:rPr lang="zh-CN" altLang="en-US" sz="2200" smtClean="0"/>
              <a:t>个班）</a:t>
            </a:r>
            <a:endParaRPr lang="zh-CN" altLang="zh-CN" sz="2200" smtClean="0"/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C</a:t>
            </a:r>
            <a:r>
              <a:rPr lang="zh-CN" altLang="en-US" sz="3200" smtClean="0"/>
              <a:t>级课程</a:t>
            </a:r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zh-CN" smtClean="0"/>
              <a:t>美国重要历史文献选读</a:t>
            </a:r>
            <a:r>
              <a:rPr lang="zh-CN" altLang="en-US" smtClean="0"/>
              <a:t>（</a:t>
            </a:r>
            <a:r>
              <a:rPr lang="en-US" altLang="zh-CN" smtClean="0"/>
              <a:t>4</a:t>
            </a:r>
            <a:r>
              <a:rPr lang="zh-CN" altLang="en-US" smtClean="0"/>
              <a:t>个班）</a:t>
            </a:r>
            <a:r>
              <a:rPr lang="en-US" altLang="zh-CN" smtClean="0"/>
              <a:t>	</a:t>
            </a:r>
            <a:r>
              <a:rPr lang="zh-CN" altLang="zh-CN" smtClean="0"/>
              <a:t>西方文化选读</a:t>
            </a:r>
            <a:r>
              <a:rPr lang="zh-CN" altLang="en-US" smtClean="0"/>
              <a:t>（</a:t>
            </a:r>
            <a:r>
              <a:rPr lang="en-US" altLang="zh-CN" smtClean="0"/>
              <a:t>4</a:t>
            </a:r>
            <a:r>
              <a:rPr lang="zh-CN" altLang="en-US" smtClean="0"/>
              <a:t>个班）</a:t>
            </a:r>
            <a:r>
              <a:rPr lang="en-US" altLang="zh-CN" smtClean="0"/>
              <a:t>	</a:t>
            </a:r>
            <a:endParaRPr lang="zh-CN" altLang="zh-CN" smtClean="0"/>
          </a:p>
          <a:p>
            <a:pPr>
              <a:buFont typeface="Wingdings" pitchFamily="2" charset="2"/>
              <a:buNone/>
            </a:pPr>
            <a:r>
              <a:rPr lang="zh-CN" altLang="zh-CN" smtClean="0"/>
              <a:t>英美经典散文节选阅读</a:t>
            </a: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个班）</a:t>
            </a:r>
            <a:r>
              <a:rPr lang="en-US" altLang="zh-CN" smtClean="0"/>
              <a:t>	</a:t>
            </a:r>
            <a:r>
              <a:rPr lang="zh-CN" altLang="zh-CN" smtClean="0"/>
              <a:t>美国诗歌导读</a:t>
            </a:r>
            <a:r>
              <a:rPr lang="zh-CN" altLang="en-US" smtClean="0"/>
              <a:t>（</a:t>
            </a:r>
            <a:r>
              <a:rPr lang="en-US" altLang="zh-CN" smtClean="0"/>
              <a:t>4</a:t>
            </a:r>
            <a:r>
              <a:rPr lang="zh-CN" altLang="en-US" smtClean="0"/>
              <a:t>个班）</a:t>
            </a:r>
            <a:r>
              <a:rPr lang="en-US" altLang="zh-CN" smtClean="0"/>
              <a:t>	</a:t>
            </a:r>
            <a:endParaRPr lang="zh-CN" altLang="zh-CN" smtClean="0"/>
          </a:p>
          <a:p>
            <a:pPr>
              <a:buFont typeface="Wingdings" pitchFamily="2" charset="2"/>
              <a:buNone/>
            </a:pPr>
            <a:r>
              <a:rPr lang="zh-CN" altLang="zh-CN" smtClean="0"/>
              <a:t>语言、文化与交际</a:t>
            </a: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个班）</a:t>
            </a:r>
            <a:endParaRPr lang="en-US" altLang="zh-CN" smtClean="0"/>
          </a:p>
          <a:p>
            <a:pPr>
              <a:buFont typeface="Wingdings" pitchFamily="2" charset="2"/>
              <a:buNone/>
            </a:pPr>
            <a:r>
              <a:rPr lang="zh-CN" altLang="zh-CN" smtClean="0"/>
              <a:t>英语语境中的中国历史与文化</a:t>
            </a: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个班）</a:t>
            </a:r>
            <a:endParaRPr lang="zh-CN" altLang="zh-CN" smtClean="0"/>
          </a:p>
          <a:p>
            <a:pPr>
              <a:buFont typeface="Wingdings" pitchFamily="2" charset="2"/>
              <a:buNone/>
            </a:pPr>
            <a:r>
              <a:rPr lang="zh-CN" altLang="zh-CN" smtClean="0"/>
              <a:t>北京和上海：中国历史上的双城记</a:t>
            </a: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个班）</a:t>
            </a:r>
            <a:endParaRPr lang="zh-CN" altLang="zh-CN" smtClean="0"/>
          </a:p>
          <a:p>
            <a:pPr>
              <a:buFont typeface="Wingdings" pitchFamily="2" charset="2"/>
              <a:buNone/>
            </a:pPr>
            <a:r>
              <a:rPr lang="zh-CN" altLang="zh-CN" smtClean="0"/>
              <a:t>分析性英语写作</a:t>
            </a: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个班）</a:t>
            </a:r>
            <a:endParaRPr lang="zh-CN" altLang="zh-CN" smtClean="0"/>
          </a:p>
          <a:p>
            <a:pPr>
              <a:buFont typeface="Wingdings" pitchFamily="2" charset="2"/>
              <a:buNone/>
            </a:pPr>
            <a:r>
              <a:rPr lang="zh-CN" altLang="zh-CN" smtClean="0"/>
              <a:t>英语非虚构作品中的近当代中国社会与文化</a:t>
            </a: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个班）</a:t>
            </a:r>
            <a:endParaRPr lang="zh-CN" altLang="zh-CN" smtClean="0"/>
          </a:p>
          <a:p>
            <a:pPr>
              <a:buFont typeface="Wingdings" pitchFamily="2" charset="2"/>
              <a:buNone/>
            </a:pPr>
            <a:r>
              <a:rPr lang="zh-CN" altLang="zh-CN" smtClean="0"/>
              <a:t>英语公众演讲</a:t>
            </a: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个班）</a:t>
            </a:r>
            <a:r>
              <a:rPr lang="en-US" altLang="zh-CN" smtClean="0"/>
              <a:t>			</a:t>
            </a:r>
            <a:r>
              <a:rPr lang="zh-CN" altLang="zh-CN" smtClean="0"/>
              <a:t>商务英语</a:t>
            </a:r>
            <a:r>
              <a:rPr lang="zh-CN" altLang="en-US" smtClean="0"/>
              <a:t>（</a:t>
            </a:r>
            <a:r>
              <a:rPr lang="en-US" altLang="zh-CN" smtClean="0"/>
              <a:t>4</a:t>
            </a:r>
            <a:r>
              <a:rPr lang="zh-CN" altLang="en-US" smtClean="0"/>
              <a:t>个班）</a:t>
            </a:r>
            <a:r>
              <a:rPr lang="en-US" altLang="zh-CN" smtClean="0"/>
              <a:t>	</a:t>
            </a:r>
            <a:endParaRPr lang="zh-CN" altLang="zh-CN" smtClean="0"/>
          </a:p>
          <a:p>
            <a:pPr>
              <a:buFont typeface="Wingdings" pitchFamily="2" charset="2"/>
              <a:buNone/>
            </a:pPr>
            <a:r>
              <a:rPr lang="zh-CN" altLang="zh-CN" smtClean="0"/>
              <a:t>商务沟通与表达</a:t>
            </a:r>
            <a:r>
              <a:rPr lang="zh-CN" altLang="en-US" smtClean="0"/>
              <a:t>（</a:t>
            </a:r>
            <a:r>
              <a:rPr lang="en-US" altLang="zh-CN" smtClean="0"/>
              <a:t>4</a:t>
            </a:r>
            <a:r>
              <a:rPr lang="zh-CN" altLang="en-US" smtClean="0"/>
              <a:t>个班）</a:t>
            </a:r>
            <a:r>
              <a:rPr lang="en-US" altLang="zh-CN" smtClean="0"/>
              <a:t>		</a:t>
            </a:r>
            <a:r>
              <a:rPr lang="zh-CN" altLang="zh-CN" smtClean="0"/>
              <a:t>新西兰历史与文化</a:t>
            </a:r>
            <a:r>
              <a:rPr lang="zh-CN" altLang="en-US" smtClean="0"/>
              <a:t>（</a:t>
            </a:r>
            <a:r>
              <a:rPr lang="en-US" altLang="zh-CN" smtClean="0"/>
              <a:t>1</a:t>
            </a:r>
            <a:r>
              <a:rPr lang="zh-CN" altLang="en-US" smtClean="0"/>
              <a:t>个班）</a:t>
            </a:r>
            <a:endParaRPr lang="zh-CN" altLang="zh-CN" smtClean="0"/>
          </a:p>
          <a:p>
            <a:pPr>
              <a:buFont typeface="Wingdings" pitchFamily="2" charset="2"/>
              <a:buNone/>
            </a:pPr>
            <a:r>
              <a:rPr lang="zh-CN" altLang="zh-CN" smtClean="0"/>
              <a:t>加拿大历史与文化</a:t>
            </a: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个班）</a:t>
            </a:r>
            <a:r>
              <a:rPr lang="en-US" altLang="zh-CN" smtClean="0"/>
              <a:t>		</a:t>
            </a:r>
            <a:r>
              <a:rPr lang="zh-CN" altLang="zh-CN" smtClean="0"/>
              <a:t>法律英语</a:t>
            </a: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个班）</a:t>
            </a:r>
            <a:endParaRPr lang="en-US" altLang="zh-CN" smtClean="0"/>
          </a:p>
          <a:p>
            <a:pPr>
              <a:buFont typeface="Wingdings" pitchFamily="2" charset="2"/>
              <a:buNone/>
            </a:pPr>
            <a:r>
              <a:rPr lang="zh-CN" altLang="zh-CN" smtClean="0"/>
              <a:t>英汉名作名译研读</a:t>
            </a: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个班）</a:t>
            </a:r>
            <a:endParaRPr lang="zh-CN" altLang="zh-CN" smtClean="0"/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/>
              <a:t>C+</a:t>
            </a:r>
            <a:r>
              <a:rPr lang="zh-CN" altLang="en-US" sz="3200" smtClean="0"/>
              <a:t>级课程</a:t>
            </a:r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zh-CN" sz="2800" smtClean="0"/>
              <a:t>批判性思维与学术写作</a:t>
            </a:r>
            <a:r>
              <a:rPr lang="zh-CN" altLang="en-US" sz="2800" smtClean="0"/>
              <a:t>（</a:t>
            </a:r>
            <a:r>
              <a:rPr lang="en-US" altLang="zh-CN" sz="2800" smtClean="0"/>
              <a:t>8</a:t>
            </a:r>
            <a:r>
              <a:rPr lang="zh-CN" altLang="en-US" sz="2800" smtClean="0"/>
              <a:t>个班）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选课流程</a:t>
            </a:r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>
          <a:xfrm>
            <a:off x="214313" y="857250"/>
            <a:ext cx="8715375" cy="5357813"/>
          </a:xfrm>
        </p:spPr>
        <p:txBody>
          <a:bodyPr/>
          <a:lstStyle/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zh-CN" altLang="en-US" sz="2400" dirty="0" smtClean="0"/>
              <a:t>分级考试（</a:t>
            </a:r>
            <a:r>
              <a:rPr lang="en-US" altLang="zh-CN" sz="2400" dirty="0" smtClean="0"/>
              <a:t>9</a:t>
            </a:r>
            <a:r>
              <a:rPr lang="zh-CN" altLang="en-US" sz="2400" dirty="0" smtClean="0"/>
              <a:t>月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日晚</a:t>
            </a:r>
            <a:r>
              <a:rPr lang="en-US" altLang="zh-CN" sz="2400" dirty="0" smtClean="0"/>
              <a:t>6:30-8:00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zh-CN" altLang="en-US" sz="2400" dirty="0" smtClean="0"/>
              <a:t>公布分级结果（</a:t>
            </a:r>
            <a:r>
              <a:rPr lang="en-US" altLang="zh-CN" sz="2400" dirty="0" smtClean="0"/>
              <a:t>9</a:t>
            </a:r>
            <a:r>
              <a:rPr lang="zh-CN" altLang="en-US" sz="2400" dirty="0" smtClean="0"/>
              <a:t>月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日）</a:t>
            </a:r>
            <a:endParaRPr lang="en-US" altLang="zh-CN" sz="2400" dirty="0" smtClean="0"/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zh-CN" altLang="en-US" sz="2400" dirty="0" smtClean="0"/>
              <a:t>网上选课（</a:t>
            </a:r>
            <a:r>
              <a:rPr lang="en-US" altLang="zh-CN" sz="2400" dirty="0" smtClean="0"/>
              <a:t>9</a:t>
            </a:r>
            <a:r>
              <a:rPr lang="zh-CN" altLang="en-US" sz="2400" dirty="0" smtClean="0"/>
              <a:t>月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日</a:t>
            </a:r>
            <a:r>
              <a:rPr lang="en-US" altLang="zh-CN" sz="2400" dirty="0" smtClean="0"/>
              <a:t>-26</a:t>
            </a:r>
            <a:r>
              <a:rPr lang="zh-CN" altLang="en-US" sz="2400" dirty="0" smtClean="0"/>
              <a:t>日）。请各位同学根据分级结果并结合自己的实际情况，修读各级别相应课程。</a:t>
            </a:r>
            <a:endParaRPr lang="en-US" altLang="zh-CN" sz="2400" dirty="0" smtClean="0"/>
          </a:p>
          <a:p>
            <a:pPr>
              <a:defRPr/>
            </a:pP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中期退课</a:t>
            </a:r>
          </a:p>
        </p:txBody>
      </p:sp>
      <p:sp>
        <p:nvSpPr>
          <p:cNvPr id="1945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smtClean="0"/>
              <a:t>学生经过一段时间的学习，确实感到不能坚持学习的课程，学校在学期中安排一次退课机会。</a:t>
            </a:r>
            <a:r>
              <a:rPr lang="zh-CN" altLang="en-US" sz="2800" b="1" smtClean="0"/>
              <a:t>学校新出台了</a:t>
            </a:r>
            <a:r>
              <a:rPr lang="en-US" altLang="zh-CN" sz="2800" b="1" smtClean="0"/>
              <a:t>《</a:t>
            </a:r>
            <a:r>
              <a:rPr lang="zh-CN" altLang="en-US" sz="2800" b="1" smtClean="0"/>
              <a:t>北京大学本科生中期退课管理办法</a:t>
            </a:r>
            <a:r>
              <a:rPr lang="en-US" altLang="zh-CN" sz="2800" b="1" smtClean="0"/>
              <a:t>》</a:t>
            </a:r>
            <a:r>
              <a:rPr lang="zh-CN" altLang="en-US" sz="2800" b="1" smtClean="0"/>
              <a:t>，学生中期退课后，成绩单上该门课程如实记载为</a:t>
            </a:r>
            <a:r>
              <a:rPr lang="en-US" altLang="zh-CN" sz="2800" b="1" smtClean="0"/>
              <a:t>W</a:t>
            </a:r>
            <a:r>
              <a:rPr lang="zh-CN" altLang="en-US" sz="2800" b="1" smtClean="0"/>
              <a:t>（</a:t>
            </a:r>
            <a:r>
              <a:rPr lang="en-US" altLang="zh-CN" sz="2800" b="1" smtClean="0"/>
              <a:t>withdrawal</a:t>
            </a:r>
            <a:r>
              <a:rPr lang="zh-CN" altLang="en-US" sz="2800" b="1" smtClean="0"/>
              <a:t>，退课）</a:t>
            </a:r>
            <a:r>
              <a:rPr lang="zh-CN" altLang="en-US" sz="2800" smtClean="0"/>
              <a:t>，具体操作程序和时间安排以教务部网上通知为准。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全国大学英语四六级考试</a:t>
            </a:r>
          </a:p>
        </p:txBody>
      </p:sp>
      <p:sp>
        <p:nvSpPr>
          <p:cNvPr id="2048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smtClean="0"/>
              <a:t>不与学历挂钩</a:t>
            </a:r>
            <a:endParaRPr lang="en-US" altLang="zh-CN" sz="2800" smtClean="0"/>
          </a:p>
          <a:p>
            <a:r>
              <a:rPr lang="zh-CN" altLang="en-US" sz="2800" smtClean="0"/>
              <a:t>不与课程挂钩</a:t>
            </a:r>
            <a:endParaRPr lang="en-US" altLang="zh-CN" sz="2800" smtClean="0"/>
          </a:p>
          <a:p>
            <a:r>
              <a:rPr lang="zh-CN" altLang="en-US" sz="2800" smtClean="0"/>
              <a:t>是否与保研挂钩由所在院系决定</a:t>
            </a:r>
            <a:endParaRPr lang="en-US" altLang="zh-CN" sz="2800" smtClean="0"/>
          </a:p>
          <a:p>
            <a:r>
              <a:rPr lang="zh-CN" altLang="en-US" sz="2800" smtClean="0"/>
              <a:t>考试中心负责报名和考务工作</a:t>
            </a:r>
            <a:endParaRPr lang="en-US" altLang="zh-CN" sz="2800" smtClean="0"/>
          </a:p>
          <a:p>
            <a:r>
              <a:rPr lang="zh-CN" altLang="en-US" sz="2800" smtClean="0"/>
              <a:t>具体报名和考试通知请留意教务部公告</a:t>
            </a:r>
            <a:endParaRPr lang="en-US" altLang="zh-CN" sz="2800" smtClean="0"/>
          </a:p>
          <a:p>
            <a:r>
              <a:rPr lang="zh-CN" altLang="en-US" sz="2800" smtClean="0"/>
              <a:t>考试中心电话：</a:t>
            </a:r>
            <a:r>
              <a:rPr lang="en-US" altLang="zh-CN" sz="2800" smtClean="0"/>
              <a:t>62764111</a:t>
            </a:r>
          </a:p>
          <a:p>
            <a:r>
              <a:rPr lang="zh-CN" altLang="en-US" sz="2800" smtClean="0"/>
              <a:t>考试中心地址：四教二楼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smtClean="0"/>
              <a:t>联系方式</a:t>
            </a:r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smtClean="0"/>
              <a:t>教务员：郑芳</a:t>
            </a:r>
            <a:endParaRPr lang="en-US" altLang="zh-CN" sz="2800" smtClean="0"/>
          </a:p>
          <a:p>
            <a:r>
              <a:rPr lang="zh-CN" altLang="en-US" sz="2800" smtClean="0"/>
              <a:t>地址：</a:t>
            </a:r>
            <a:endParaRPr lang="en-US" altLang="zh-CN" sz="2800" smtClean="0"/>
          </a:p>
          <a:p>
            <a:pPr>
              <a:buFont typeface="Wingdings" pitchFamily="2" charset="2"/>
              <a:buNone/>
            </a:pPr>
            <a:r>
              <a:rPr lang="en-US" altLang="zh-CN" sz="2800" smtClean="0"/>
              <a:t>	</a:t>
            </a:r>
            <a:r>
              <a:rPr lang="zh-CN" altLang="en-US" sz="2800" smtClean="0"/>
              <a:t>外国语学院新楼</a:t>
            </a:r>
            <a:r>
              <a:rPr lang="en-US" altLang="zh-CN" sz="2800" smtClean="0"/>
              <a:t>109</a:t>
            </a:r>
            <a:r>
              <a:rPr lang="zh-CN" altLang="en-US" sz="2800" smtClean="0"/>
              <a:t>室（经济学院北面，人文学苑东北方向）</a:t>
            </a:r>
            <a:endParaRPr lang="en-US" altLang="zh-CN" sz="2800" smtClean="0"/>
          </a:p>
          <a:p>
            <a:r>
              <a:rPr lang="zh-CN" altLang="en-US" sz="2800" smtClean="0"/>
              <a:t>电话：</a:t>
            </a:r>
            <a:r>
              <a:rPr lang="en-US" altLang="zh-CN" sz="2800" smtClean="0"/>
              <a:t>62751585</a:t>
            </a:r>
          </a:p>
          <a:p>
            <a:r>
              <a:rPr lang="zh-CN" altLang="en-US" sz="2800" smtClean="0"/>
              <a:t>邮箱：</a:t>
            </a:r>
            <a:r>
              <a:rPr lang="en-US" altLang="zh-CN" sz="2800" smtClean="0"/>
              <a:t>gwydy@pku.edu.cn</a:t>
            </a:r>
          </a:p>
          <a:p>
            <a:endParaRPr lang="zh-CN" altLang="en-US" sz="28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2253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altLang="zh-CN" sz="9600" smtClean="0"/>
              <a:t>   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sz="9600" smtClean="0"/>
              <a:t>    </a:t>
            </a:r>
            <a:r>
              <a:rPr lang="en-US" altLang="zh-CN" sz="9600" smtClean="0">
                <a:solidFill>
                  <a:srgbClr val="FF0000"/>
                </a:solidFill>
                <a:latin typeface="Comic Sans MS" pitchFamily="66" charset="0"/>
                <a:ea typeface="Arial Unicode MS" pitchFamily="34" charset="-122"/>
              </a:rPr>
              <a:t>Thanks!</a:t>
            </a:r>
            <a:endParaRPr lang="zh-CN" altLang="en-US" sz="9600" smtClean="0">
              <a:solidFill>
                <a:srgbClr val="FF0000"/>
              </a:solidFill>
              <a:latin typeface="Comic Sans MS" pitchFamily="66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课程设置</a:t>
            </a:r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smtClean="0"/>
              <a:t>课程性质</a:t>
            </a:r>
            <a:endParaRPr lang="en-US" altLang="zh-CN" sz="2800" b="1" smtClean="0"/>
          </a:p>
          <a:p>
            <a:pPr>
              <a:buFont typeface="Wingdings" pitchFamily="2" charset="2"/>
              <a:buNone/>
            </a:pPr>
            <a:r>
              <a:rPr lang="en-US" altLang="zh-CN" sz="2800" smtClean="0"/>
              <a:t>	</a:t>
            </a:r>
            <a:r>
              <a:rPr lang="zh-CN" altLang="zh-CN" sz="2800" smtClean="0"/>
              <a:t>全校必修课程</a:t>
            </a:r>
            <a:endParaRPr lang="en-US" altLang="zh-CN" sz="2800" b="1" smtClean="0"/>
          </a:p>
          <a:p>
            <a:r>
              <a:rPr lang="zh-CN" altLang="en-US" sz="2800" b="1" smtClean="0"/>
              <a:t>学分</a:t>
            </a:r>
            <a:endParaRPr lang="en-US" altLang="zh-CN" sz="2800" b="1" smtClean="0"/>
          </a:p>
          <a:p>
            <a:pPr>
              <a:buFont typeface="Wingdings" pitchFamily="2" charset="2"/>
              <a:buNone/>
            </a:pPr>
            <a:r>
              <a:rPr lang="en-US" altLang="zh-CN" sz="2800" smtClean="0"/>
              <a:t>	</a:t>
            </a:r>
            <a:r>
              <a:rPr lang="zh-CN" altLang="zh-CN" sz="2800" smtClean="0"/>
              <a:t>弹性学分（</a:t>
            </a:r>
            <a:r>
              <a:rPr lang="en-US" altLang="zh-CN" sz="2800" smtClean="0"/>
              <a:t>2</a:t>
            </a:r>
            <a:r>
              <a:rPr lang="zh-CN" altLang="zh-CN" sz="2800" smtClean="0"/>
              <a:t>、</a:t>
            </a:r>
            <a:r>
              <a:rPr lang="en-US" altLang="zh-CN" sz="2800" smtClean="0"/>
              <a:t>4</a:t>
            </a:r>
            <a:r>
              <a:rPr lang="zh-CN" altLang="zh-CN" sz="2800" smtClean="0"/>
              <a:t>、</a:t>
            </a:r>
            <a:r>
              <a:rPr lang="en-US" altLang="zh-CN" sz="2800" smtClean="0"/>
              <a:t>6</a:t>
            </a:r>
            <a:r>
              <a:rPr lang="zh-CN" altLang="zh-CN" sz="2800" smtClean="0"/>
              <a:t>、</a:t>
            </a:r>
            <a:r>
              <a:rPr lang="en-US" altLang="zh-CN" sz="2800" smtClean="0"/>
              <a:t>8</a:t>
            </a:r>
            <a:r>
              <a:rPr lang="zh-CN" altLang="zh-CN" sz="2800" smtClean="0"/>
              <a:t>学分制）</a:t>
            </a:r>
            <a:endParaRPr lang="en-US" altLang="zh-CN" sz="2800" smtClean="0"/>
          </a:p>
          <a:p>
            <a:r>
              <a:rPr lang="zh-CN" altLang="en-US" sz="2800" b="1" smtClean="0"/>
              <a:t>教学</a:t>
            </a:r>
            <a:endParaRPr lang="en-US" altLang="zh-CN" sz="2800" b="1" smtClean="0"/>
          </a:p>
          <a:p>
            <a:pPr>
              <a:buFont typeface="Wingdings" pitchFamily="2" charset="2"/>
              <a:buNone/>
            </a:pPr>
            <a:r>
              <a:rPr lang="en-US" altLang="zh-CN" sz="2800" smtClean="0"/>
              <a:t>	</a:t>
            </a:r>
            <a:r>
              <a:rPr lang="zh-CN" altLang="zh-CN" sz="2800" smtClean="0"/>
              <a:t>分级模块化教学</a:t>
            </a:r>
            <a:r>
              <a:rPr lang="zh-CN" altLang="en-US" sz="2800" smtClean="0"/>
              <a:t>（</a:t>
            </a:r>
            <a:r>
              <a:rPr lang="en-US" altLang="zh-CN" sz="2800" smtClean="0"/>
              <a:t>A</a:t>
            </a:r>
            <a:r>
              <a:rPr lang="zh-CN" altLang="en-US" sz="2800" smtClean="0"/>
              <a:t>级、</a:t>
            </a:r>
            <a:r>
              <a:rPr lang="en-US" altLang="zh-CN" sz="2800" smtClean="0"/>
              <a:t>B</a:t>
            </a:r>
            <a:r>
              <a:rPr lang="zh-CN" altLang="en-US" sz="2800" smtClean="0"/>
              <a:t>级、</a:t>
            </a:r>
            <a:r>
              <a:rPr lang="en-US" altLang="zh-CN" sz="2800" smtClean="0"/>
              <a:t>C</a:t>
            </a:r>
            <a:r>
              <a:rPr lang="zh-CN" altLang="en-US" sz="2800" smtClean="0"/>
              <a:t>级、</a:t>
            </a:r>
            <a:r>
              <a:rPr lang="en-US" altLang="zh-CN" sz="2800" smtClean="0"/>
              <a:t>C+</a:t>
            </a:r>
            <a:r>
              <a:rPr lang="zh-CN" altLang="en-US" sz="2800" smtClean="0"/>
              <a:t>级）</a:t>
            </a:r>
            <a:endParaRPr lang="en-US" altLang="zh-CN" sz="2800" b="1" smtClean="0"/>
          </a:p>
          <a:p>
            <a:r>
              <a:rPr lang="zh-CN" altLang="en-US" sz="2800" b="1" smtClean="0"/>
              <a:t>课时</a:t>
            </a:r>
            <a:endParaRPr lang="en-US" altLang="zh-CN" sz="2800" b="1" smtClean="0"/>
          </a:p>
          <a:p>
            <a:pPr>
              <a:buFont typeface="Wingdings" pitchFamily="2" charset="2"/>
              <a:buNone/>
            </a:pPr>
            <a:r>
              <a:rPr lang="en-US" altLang="zh-CN" sz="2800" b="1" smtClean="0"/>
              <a:t>	</a:t>
            </a:r>
            <a:r>
              <a:rPr lang="zh-CN" altLang="zh-CN" sz="2800" smtClean="0"/>
              <a:t>大学英语每门课程每周</a:t>
            </a:r>
            <a:r>
              <a:rPr lang="en-US" altLang="zh-CN" sz="2800" smtClean="0"/>
              <a:t>2</a:t>
            </a:r>
            <a:r>
              <a:rPr lang="zh-CN" altLang="zh-CN" sz="2800" smtClean="0"/>
              <a:t>学时，</a:t>
            </a:r>
            <a:r>
              <a:rPr lang="en-US" altLang="zh-CN" sz="2800" smtClean="0"/>
              <a:t>2</a:t>
            </a:r>
            <a:r>
              <a:rPr lang="zh-CN" altLang="zh-CN" sz="2800" smtClean="0"/>
              <a:t>学分</a:t>
            </a:r>
            <a:endParaRPr lang="en-US" altLang="zh-CN" sz="2800" smtClean="0"/>
          </a:p>
          <a:p>
            <a:pPr>
              <a:buFont typeface="Wingdings" pitchFamily="2" charset="2"/>
              <a:buNone/>
            </a:pPr>
            <a:endParaRPr lang="en-US" altLang="zh-CN" b="1" smtClean="0"/>
          </a:p>
          <a:p>
            <a:pPr>
              <a:buFont typeface="Wingdings" pitchFamily="2" charset="2"/>
              <a:buNone/>
            </a:pPr>
            <a:r>
              <a:rPr lang="en-US" altLang="zh-CN" smtClean="0"/>
              <a:t>	</a:t>
            </a:r>
          </a:p>
          <a:p>
            <a:pPr>
              <a:buFont typeface="Wingdings" pitchFamily="2" charset="2"/>
              <a:buNone/>
            </a:pPr>
            <a:endParaRPr lang="en-US" altLang="zh-CN" smtClean="0"/>
          </a:p>
          <a:p>
            <a:endParaRPr lang="zh-CN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3200" smtClean="0"/>
              <a:t>各级别应修学分和应修课程示意图</a:t>
            </a:r>
            <a:endParaRPr lang="zh-CN" altLang="en-US" sz="3200" smtClean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68313" y="1208088"/>
          <a:ext cx="8262119" cy="4895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080120"/>
                <a:gridCol w="5957863"/>
              </a:tblGrid>
              <a:tr h="790199">
                <a:tc>
                  <a:txBody>
                    <a:bodyPr/>
                    <a:lstStyle/>
                    <a:p>
                      <a:r>
                        <a:rPr lang="zh-CN" altLang="zh-CN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入学分级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zh-CN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应修学分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zh-CN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应修课程</a:t>
                      </a:r>
                      <a:endParaRPr lang="zh-CN" altLang="en-US" sz="2800" dirty="0"/>
                    </a:p>
                  </a:txBody>
                  <a:tcPr/>
                </a:tc>
              </a:tr>
              <a:tr h="790199">
                <a:tc>
                  <a:txBody>
                    <a:bodyPr/>
                    <a:lstStyle/>
                    <a:p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8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级课程</a:t>
                      </a:r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学分</a:t>
                      </a:r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B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级课程</a:t>
                      </a:r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学分</a:t>
                      </a:r>
                      <a:endParaRPr lang="zh-CN" altLang="en-US" sz="2800" dirty="0"/>
                    </a:p>
                  </a:txBody>
                  <a:tcPr/>
                </a:tc>
              </a:tr>
              <a:tr h="790199">
                <a:tc>
                  <a:txBody>
                    <a:bodyPr/>
                    <a:lstStyle/>
                    <a:p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6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级课程</a:t>
                      </a:r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学分</a:t>
                      </a:r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C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级课程</a:t>
                      </a:r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学分</a:t>
                      </a:r>
                      <a:endParaRPr lang="zh-CN" altLang="en-US" sz="2800" dirty="0"/>
                    </a:p>
                  </a:txBody>
                  <a:tcPr/>
                </a:tc>
              </a:tr>
              <a:tr h="790199">
                <a:tc>
                  <a:txBody>
                    <a:bodyPr/>
                    <a:lstStyle/>
                    <a:p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4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级和</a:t>
                      </a:r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C+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级课程</a:t>
                      </a:r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学分</a:t>
                      </a:r>
                      <a:endParaRPr lang="zh-CN" altLang="en-US" sz="2800" dirty="0"/>
                    </a:p>
                  </a:txBody>
                  <a:tcPr/>
                </a:tc>
              </a:tr>
              <a:tr h="790199">
                <a:tc rowSpan="2">
                  <a:txBody>
                    <a:bodyPr/>
                    <a:lstStyle/>
                    <a:p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C+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</a:t>
                      </a:r>
                      <a:endParaRPr lang="zh-CN" altLang="en-US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2800" dirty="0" smtClean="0"/>
                        <a:t>2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批判性思维与学术写作</a:t>
                      </a:r>
                      <a:r>
                        <a:rPr lang="en-US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”2</a:t>
                      </a:r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学分</a:t>
                      </a:r>
                      <a:endParaRPr lang="zh-CN" altLang="en-US" sz="2800" dirty="0"/>
                    </a:p>
                  </a:txBody>
                  <a:tcPr/>
                </a:tc>
              </a:tr>
              <a:tr h="79019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zh-CN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免修（免修考试成绩优异者）</a:t>
                      </a:r>
                      <a:endParaRPr lang="zh-CN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选课原则</a:t>
            </a:r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smtClean="0"/>
              <a:t>按照</a:t>
            </a:r>
            <a:r>
              <a:rPr lang="en-US" altLang="zh-CN" sz="2800" smtClean="0"/>
              <a:t>A → B → C</a:t>
            </a:r>
            <a:r>
              <a:rPr lang="zh-CN" altLang="en-US" sz="2800" smtClean="0"/>
              <a:t>的顺序</a:t>
            </a:r>
            <a:endParaRPr lang="en-US" altLang="zh-CN" sz="2800" smtClean="0"/>
          </a:p>
          <a:p>
            <a:r>
              <a:rPr lang="zh-CN" altLang="en-US" sz="2800" smtClean="0"/>
              <a:t>编入</a:t>
            </a:r>
            <a:r>
              <a:rPr lang="en-US" altLang="zh-CN" sz="2800" smtClean="0"/>
              <a:t>A</a:t>
            </a:r>
            <a:r>
              <a:rPr lang="zh-CN" altLang="zh-CN" sz="2800" smtClean="0"/>
              <a:t>级的学生</a:t>
            </a:r>
            <a:r>
              <a:rPr lang="zh-CN" altLang="en-US" sz="2800" smtClean="0"/>
              <a:t>先</a:t>
            </a:r>
            <a:r>
              <a:rPr lang="zh-CN" altLang="zh-CN" sz="2800" smtClean="0"/>
              <a:t>修</a:t>
            </a:r>
            <a:r>
              <a:rPr lang="en-US" altLang="zh-CN" sz="2800" smtClean="0"/>
              <a:t>A</a:t>
            </a:r>
            <a:r>
              <a:rPr lang="zh-CN" altLang="zh-CN" sz="2800" smtClean="0"/>
              <a:t>级课程，</a:t>
            </a:r>
            <a:r>
              <a:rPr lang="zh-CN" altLang="en-US" sz="2800" smtClean="0"/>
              <a:t>然后</a:t>
            </a:r>
            <a:r>
              <a:rPr lang="zh-CN" altLang="zh-CN" sz="2800" smtClean="0"/>
              <a:t>修</a:t>
            </a:r>
            <a:r>
              <a:rPr lang="en-US" altLang="zh-CN" sz="2800" smtClean="0"/>
              <a:t>B</a:t>
            </a:r>
            <a:r>
              <a:rPr lang="zh-CN" altLang="zh-CN" sz="2800" smtClean="0"/>
              <a:t>级课程</a:t>
            </a:r>
            <a:r>
              <a:rPr lang="zh-CN" altLang="en-US" sz="2800" smtClean="0"/>
              <a:t>；</a:t>
            </a:r>
            <a:r>
              <a:rPr lang="zh-CN" altLang="zh-CN" sz="2800" smtClean="0"/>
              <a:t>修完</a:t>
            </a:r>
            <a:r>
              <a:rPr lang="en-US" altLang="zh-CN" sz="2800" smtClean="0"/>
              <a:t>A</a:t>
            </a:r>
            <a:r>
              <a:rPr lang="zh-CN" altLang="zh-CN" sz="2800" smtClean="0"/>
              <a:t>级课程并成绩合格才能修</a:t>
            </a:r>
            <a:r>
              <a:rPr lang="en-US" altLang="zh-CN" sz="2800" smtClean="0"/>
              <a:t>B</a:t>
            </a:r>
            <a:r>
              <a:rPr lang="zh-CN" altLang="zh-CN" sz="2800" smtClean="0"/>
              <a:t>级课程。</a:t>
            </a:r>
          </a:p>
          <a:p>
            <a:r>
              <a:rPr lang="zh-CN" altLang="en-US" sz="2800" smtClean="0"/>
              <a:t>编入</a:t>
            </a:r>
            <a:r>
              <a:rPr lang="en-US" altLang="zh-CN" sz="2800" smtClean="0"/>
              <a:t>B</a:t>
            </a:r>
            <a:r>
              <a:rPr lang="zh-CN" altLang="zh-CN" sz="2800" smtClean="0"/>
              <a:t>级的学生</a:t>
            </a:r>
            <a:r>
              <a:rPr lang="zh-CN" altLang="en-US" sz="2800" smtClean="0"/>
              <a:t>先</a:t>
            </a:r>
            <a:r>
              <a:rPr lang="zh-CN" altLang="zh-CN" sz="2800" smtClean="0"/>
              <a:t>修</a:t>
            </a:r>
            <a:r>
              <a:rPr lang="en-US" altLang="zh-CN" sz="2800" smtClean="0"/>
              <a:t>B</a:t>
            </a:r>
            <a:r>
              <a:rPr lang="zh-CN" altLang="zh-CN" sz="2800" smtClean="0"/>
              <a:t>级课程，</a:t>
            </a:r>
            <a:r>
              <a:rPr lang="zh-CN" altLang="en-US" sz="2800" smtClean="0"/>
              <a:t>然后</a:t>
            </a:r>
            <a:r>
              <a:rPr lang="zh-CN" altLang="zh-CN" sz="2800" smtClean="0"/>
              <a:t>修</a:t>
            </a:r>
            <a:r>
              <a:rPr lang="en-US" altLang="zh-CN" sz="2800" smtClean="0"/>
              <a:t>C</a:t>
            </a:r>
            <a:r>
              <a:rPr lang="zh-CN" altLang="zh-CN" sz="2800" smtClean="0"/>
              <a:t>级课程</a:t>
            </a:r>
            <a:r>
              <a:rPr lang="zh-CN" altLang="en-US" sz="2800" smtClean="0"/>
              <a:t>；</a:t>
            </a:r>
            <a:r>
              <a:rPr lang="zh-CN" altLang="zh-CN" sz="2800" smtClean="0"/>
              <a:t>修完</a:t>
            </a:r>
            <a:r>
              <a:rPr lang="en-US" altLang="zh-CN" sz="2800" smtClean="0"/>
              <a:t>B</a:t>
            </a:r>
            <a:r>
              <a:rPr lang="zh-CN" altLang="zh-CN" sz="2800" smtClean="0"/>
              <a:t>级课程并成绩合格才能修</a:t>
            </a:r>
            <a:r>
              <a:rPr lang="en-US" altLang="zh-CN" sz="2800" smtClean="0"/>
              <a:t>C</a:t>
            </a:r>
            <a:r>
              <a:rPr lang="zh-CN" altLang="zh-CN" sz="2800" smtClean="0"/>
              <a:t>级课程。</a:t>
            </a:r>
          </a:p>
          <a:p>
            <a:r>
              <a:rPr lang="zh-CN" altLang="en-US" sz="2800" smtClean="0"/>
              <a:t>编入</a:t>
            </a:r>
            <a:r>
              <a:rPr lang="en-US" altLang="zh-CN" sz="2800" smtClean="0"/>
              <a:t>C</a:t>
            </a:r>
            <a:r>
              <a:rPr lang="zh-CN" altLang="zh-CN" sz="2800" smtClean="0"/>
              <a:t>级的学生只能修</a:t>
            </a:r>
            <a:r>
              <a:rPr lang="en-US" altLang="zh-CN" sz="2800" smtClean="0"/>
              <a:t>C</a:t>
            </a:r>
            <a:r>
              <a:rPr lang="zh-CN" altLang="zh-CN" sz="2800" smtClean="0"/>
              <a:t>级和</a:t>
            </a:r>
            <a:r>
              <a:rPr lang="en-US" altLang="zh-CN" sz="2800" smtClean="0"/>
              <a:t>C+</a:t>
            </a:r>
            <a:r>
              <a:rPr lang="zh-CN" altLang="zh-CN" sz="2800" smtClean="0"/>
              <a:t>级课程。</a:t>
            </a:r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选课原则</a:t>
            </a:r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smtClean="0"/>
              <a:t>编入</a:t>
            </a:r>
            <a:r>
              <a:rPr lang="en-US" altLang="zh-CN" sz="2800" smtClean="0"/>
              <a:t>C+</a:t>
            </a:r>
            <a:r>
              <a:rPr lang="zh-CN" altLang="en-US" sz="2800" smtClean="0"/>
              <a:t>级的学生可自愿申请免修“批判性思维与学术写作”。申请免修的学生必须参加免修考试。免修考试成绩优异者无需参加课程学习和考试，但学生仍需网上选择“批判性思维与学术写作”课程。课程最终成绩为免修考试的成绩，并获得</a:t>
            </a:r>
            <a:r>
              <a:rPr lang="en-US" altLang="zh-CN" sz="2800" smtClean="0"/>
              <a:t>2</a:t>
            </a:r>
            <a:r>
              <a:rPr lang="zh-CN" altLang="en-US" sz="2800" smtClean="0"/>
              <a:t>学分。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免修考试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571500" y="1214438"/>
            <a:ext cx="8229600" cy="4525962"/>
          </a:xfrm>
        </p:spPr>
        <p:txBody>
          <a:bodyPr/>
          <a:lstStyle/>
          <a:p>
            <a:r>
              <a:rPr lang="zh-CN" altLang="en-US" sz="2800" smtClean="0"/>
              <a:t>考试科目：听力（</a:t>
            </a:r>
            <a:r>
              <a:rPr lang="en-US" altLang="zh-CN" sz="2800" smtClean="0"/>
              <a:t>30%</a:t>
            </a:r>
            <a:r>
              <a:rPr lang="zh-CN" altLang="en-US" sz="2800" smtClean="0"/>
              <a:t>），阅读与写作（</a:t>
            </a:r>
            <a:r>
              <a:rPr lang="en-US" altLang="zh-CN" sz="2800" smtClean="0"/>
              <a:t>40%</a:t>
            </a:r>
            <a:r>
              <a:rPr lang="zh-CN" altLang="en-US" sz="2800" smtClean="0"/>
              <a:t>），口语（</a:t>
            </a:r>
            <a:r>
              <a:rPr lang="en-US" altLang="zh-CN" sz="2800" smtClean="0"/>
              <a:t>30%</a:t>
            </a:r>
            <a:r>
              <a:rPr lang="zh-CN" altLang="en-US" sz="2800" smtClean="0"/>
              <a:t>）</a:t>
            </a:r>
            <a:endParaRPr lang="en-US" altLang="zh-CN" sz="2800" smtClean="0"/>
          </a:p>
          <a:p>
            <a:r>
              <a:rPr lang="zh-CN" altLang="en-US" sz="2800" smtClean="0"/>
              <a:t>考试时间地点：待定</a:t>
            </a:r>
            <a:endParaRPr lang="en-US" altLang="zh-CN" sz="2800" smtClean="0"/>
          </a:p>
          <a:p>
            <a:r>
              <a:rPr lang="zh-CN" altLang="en-US" sz="2800" smtClean="0"/>
              <a:t>如何申请：</a:t>
            </a:r>
            <a:endParaRPr lang="en-US" altLang="zh-CN" sz="2800" smtClean="0"/>
          </a:p>
          <a:p>
            <a:pPr>
              <a:buFont typeface="Wingdings" pitchFamily="2" charset="2"/>
              <a:buNone/>
            </a:pPr>
            <a:r>
              <a:rPr lang="en-US" altLang="zh-CN" sz="2800" smtClean="0"/>
              <a:t>	</a:t>
            </a:r>
            <a:r>
              <a:rPr lang="zh-CN" altLang="en-US" sz="2800" smtClean="0"/>
              <a:t>个人书面申请，院系盖章，申请递交大学英语教研室（外国语学院新楼</a:t>
            </a:r>
            <a:r>
              <a:rPr lang="en-US" altLang="zh-CN" sz="2800" smtClean="0"/>
              <a:t>109</a:t>
            </a:r>
            <a:r>
              <a:rPr lang="zh-CN" altLang="en-US" sz="2800" smtClean="0"/>
              <a:t>室）</a:t>
            </a:r>
            <a:endParaRPr lang="en-US" altLang="zh-CN" sz="2800" smtClean="0"/>
          </a:p>
          <a:p>
            <a:r>
              <a:rPr lang="zh-CN" altLang="en-US" sz="2800" smtClean="0"/>
              <a:t>免修申请截止日期：</a:t>
            </a:r>
            <a:r>
              <a:rPr lang="en-US" altLang="zh-CN" sz="2800" smtClean="0"/>
              <a:t>9</a:t>
            </a:r>
            <a:r>
              <a:rPr lang="zh-CN" altLang="en-US" sz="2800" smtClean="0"/>
              <a:t>月</a:t>
            </a:r>
            <a:r>
              <a:rPr lang="en-US" altLang="zh-CN" sz="2800" smtClean="0"/>
              <a:t>7</a:t>
            </a:r>
            <a:r>
              <a:rPr lang="zh-CN" altLang="en-US" sz="2800" smtClean="0"/>
              <a:t>日上午</a:t>
            </a:r>
            <a:r>
              <a:rPr lang="en-US" altLang="zh-CN" sz="2800" smtClean="0"/>
              <a:t>9</a:t>
            </a:r>
            <a:r>
              <a:rPr lang="zh-CN" altLang="en-US" sz="2800" smtClean="0"/>
              <a:t>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挂科处理办法</a:t>
            </a:r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smtClean="0"/>
              <a:t>编入</a:t>
            </a:r>
            <a:r>
              <a:rPr lang="en-US" altLang="zh-CN" sz="2800" smtClean="0"/>
              <a:t>A</a:t>
            </a:r>
            <a:r>
              <a:rPr lang="zh-CN" altLang="en-US" sz="2800" smtClean="0"/>
              <a:t>级、</a:t>
            </a:r>
            <a:r>
              <a:rPr lang="en-US" altLang="zh-CN" sz="2800" smtClean="0"/>
              <a:t>B</a:t>
            </a:r>
            <a:r>
              <a:rPr lang="zh-CN" altLang="en-US" sz="2800" smtClean="0"/>
              <a:t>级和</a:t>
            </a:r>
            <a:r>
              <a:rPr lang="en-US" altLang="zh-CN" sz="2800" smtClean="0"/>
              <a:t>C</a:t>
            </a:r>
            <a:r>
              <a:rPr lang="zh-CN" altLang="en-US" sz="2800" smtClean="0"/>
              <a:t>级的学生如果三次修读同一课程不合格，可以修读同级别其他课程，完成本级别学分要求。原不合格课程成绩仍在成绩单上保留，不能用同级别其他课程覆盖。</a:t>
            </a:r>
          </a:p>
          <a:p>
            <a:r>
              <a:rPr lang="zh-CN" altLang="en-US" sz="2800" smtClean="0"/>
              <a:t>编入</a:t>
            </a:r>
            <a:r>
              <a:rPr lang="en-US" altLang="zh-CN" sz="2800" smtClean="0"/>
              <a:t>C+</a:t>
            </a:r>
            <a:r>
              <a:rPr lang="zh-CN" altLang="en-US" sz="2800" smtClean="0"/>
              <a:t>级的学生如果两次修读</a:t>
            </a:r>
            <a:r>
              <a:rPr lang="en-US" altLang="zh-CN" sz="2800" smtClean="0"/>
              <a:t>C+</a:t>
            </a:r>
            <a:r>
              <a:rPr lang="zh-CN" altLang="en-US" sz="2800" smtClean="0"/>
              <a:t>级课程不合格，可以调整级别，修读</a:t>
            </a:r>
            <a:r>
              <a:rPr lang="en-US" altLang="zh-CN" sz="2800" smtClean="0"/>
              <a:t>C</a:t>
            </a:r>
            <a:r>
              <a:rPr lang="zh-CN" altLang="en-US" sz="2800" smtClean="0"/>
              <a:t>级课程，完成</a:t>
            </a:r>
            <a:r>
              <a:rPr lang="en-US" altLang="zh-CN" sz="2800" smtClean="0"/>
              <a:t>4</a:t>
            </a:r>
            <a:r>
              <a:rPr lang="zh-CN" altLang="en-US" sz="2800" smtClean="0"/>
              <a:t>学分要求。原</a:t>
            </a:r>
            <a:r>
              <a:rPr lang="en-US" altLang="zh-CN" sz="2800" smtClean="0"/>
              <a:t>C+</a:t>
            </a:r>
            <a:r>
              <a:rPr lang="zh-CN" altLang="en-US" sz="2800" smtClean="0"/>
              <a:t>级不合格课程成绩仍在成绩单上保留，不能用其他课程覆盖。</a:t>
            </a:r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3200" smtClean="0"/>
              <a:t>大学英语</a:t>
            </a:r>
            <a:r>
              <a:rPr lang="en-US" altLang="zh-CN" sz="3200" smtClean="0"/>
              <a:t>ABC</a:t>
            </a:r>
            <a:r>
              <a:rPr lang="zh-CN" altLang="zh-CN" sz="3200" smtClean="0"/>
              <a:t>系列</a:t>
            </a:r>
            <a:r>
              <a:rPr lang="zh-CN" altLang="en-US" sz="3200" smtClean="0"/>
              <a:t>课程</a:t>
            </a:r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smtClean="0"/>
              <a:t>授课对象</a:t>
            </a:r>
            <a:endParaRPr lang="en-US" altLang="zh-CN" sz="2800" b="1" smtClean="0"/>
          </a:p>
          <a:p>
            <a:pPr>
              <a:buFont typeface="Wingdings" pitchFamily="2" charset="2"/>
              <a:buNone/>
            </a:pPr>
            <a:r>
              <a:rPr lang="en-US" altLang="zh-CN" sz="2800" smtClean="0"/>
              <a:t>	</a:t>
            </a:r>
            <a:r>
              <a:rPr lang="zh-CN" altLang="zh-CN" sz="2800" smtClean="0"/>
              <a:t>入学前外语为非英语的学生以及体育特长生</a:t>
            </a:r>
          </a:p>
          <a:p>
            <a:r>
              <a:rPr lang="zh-CN" altLang="en-US" sz="2800" b="1" smtClean="0"/>
              <a:t>应修学分</a:t>
            </a:r>
            <a:r>
              <a:rPr lang="zh-CN" altLang="en-US" sz="2800" smtClean="0"/>
              <a:t>：</a:t>
            </a:r>
            <a:r>
              <a:rPr lang="en-US" altLang="zh-CN" sz="2800" smtClean="0"/>
              <a:t>8</a:t>
            </a:r>
          </a:p>
          <a:p>
            <a:r>
              <a:rPr lang="zh-CN" altLang="en-US" sz="2800" b="1" smtClean="0"/>
              <a:t>修读要求</a:t>
            </a:r>
            <a:endParaRPr lang="en-US" altLang="zh-CN" sz="2800" b="1" smtClean="0"/>
          </a:p>
          <a:p>
            <a:pPr>
              <a:buFont typeface="Wingdings" pitchFamily="2" charset="2"/>
              <a:buNone/>
            </a:pPr>
            <a:r>
              <a:rPr lang="en-US" altLang="zh-CN" sz="2800" smtClean="0"/>
              <a:t>	</a:t>
            </a:r>
            <a:r>
              <a:rPr lang="zh-CN" altLang="zh-CN" sz="2800" smtClean="0"/>
              <a:t>从</a:t>
            </a:r>
            <a:r>
              <a:rPr lang="en-US" altLang="zh-CN" sz="2800" smtClean="0"/>
              <a:t>“</a:t>
            </a:r>
            <a:r>
              <a:rPr lang="zh-CN" altLang="zh-CN" sz="2800" smtClean="0"/>
              <a:t>大学英语</a:t>
            </a:r>
            <a:r>
              <a:rPr lang="en-US" altLang="zh-CN" sz="2800" smtClean="0"/>
              <a:t>ABC</a:t>
            </a:r>
            <a:r>
              <a:rPr lang="zh-CN" altLang="zh-CN" sz="2800" smtClean="0"/>
              <a:t>（一）</a:t>
            </a:r>
            <a:r>
              <a:rPr lang="en-US" altLang="zh-CN" sz="2800" smtClean="0"/>
              <a:t>”</a:t>
            </a:r>
            <a:r>
              <a:rPr lang="zh-CN" altLang="zh-CN" sz="2800" smtClean="0"/>
              <a:t>开始，不允许跳级，不允许修读其他级别的课程</a:t>
            </a:r>
            <a:endParaRPr lang="zh-CN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其他规定</a:t>
            </a: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800" dirty="0" smtClean="0"/>
              <a:t>学生须在入学三年内（含暑期学校）修完大学英语课程</a:t>
            </a:r>
            <a:r>
              <a:rPr lang="zh-CN" altLang="zh-CN" sz="2800" dirty="0" smtClean="0"/>
              <a:t>。</a:t>
            </a:r>
            <a:endParaRPr lang="zh-CN" altLang="zh-CN" sz="2800" dirty="0" smtClean="0">
              <a:solidFill>
                <a:srgbClr val="FF0000"/>
              </a:solidFill>
            </a:endParaRPr>
          </a:p>
          <a:p>
            <a:r>
              <a:rPr lang="zh-CN" altLang="zh-CN" sz="2800" dirty="0" smtClean="0"/>
              <a:t>每学期每个学生原则上修读一门大学英语课程</a:t>
            </a:r>
            <a:r>
              <a:rPr lang="zh-CN" altLang="zh-CN" sz="2800" dirty="0" smtClean="0"/>
              <a:t>。</a:t>
            </a:r>
            <a:endParaRPr lang="zh-CN" altLang="zh-CN" sz="2800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/>
              <a:t>大学英语教研室在暑期开设的课程可以记入大学英语必修课程学分。是否记为必修课程学分，以选课学生所在院系公布的教学计划为准。</a:t>
            </a:r>
            <a:endParaRPr lang="zh-CN" altLang="zh-CN" sz="2800" dirty="0" smtClean="0"/>
          </a:p>
          <a:p>
            <a:endParaRPr lang="zh-CN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5"/>
  <p:tag name="MMPROD_UIDATA" val="&lt;database version=&quot;7.0&quot;&gt;&lt;object type=&quot;1&quot; unique_id=&quot;10001&quot;&gt;&lt;object type=&quot;8&quot; unique_id=&quot;23471&quot;&gt;&lt;/object&gt;&lt;object type=&quot;2&quot; unique_id=&quot;23472&quot;&gt;&lt;object type=&quot;3&quot; unique_id=&quot;23474&quot;&gt;&lt;property id=&quot;20148&quot; value=&quot;5&quot;/&gt;&lt;property id=&quot;20300&quot; value=&quot;幻灯片 2&quot;/&gt;&lt;property id=&quot;20307&quot; value=&quot;286&quot;/&gt;&lt;/object&gt;&lt;object type=&quot;3&quot; unique_id=&quot;23475&quot;&gt;&lt;property id=&quot;20148&quot; value=&quot;5&quot;/&gt;&lt;property id=&quot;20300&quot; value=&quot;幻灯片 3&quot;/&gt;&lt;property id=&quot;20307&quot; value=&quot;313&quot;/&gt;&lt;/object&gt;&lt;object type=&quot;3&quot; unique_id=&quot;23476&quot;&gt;&lt;property id=&quot;20148&quot; value=&quot;5&quot;/&gt;&lt;property id=&quot;20300&quot; value=&quot;幻灯片 4&quot;/&gt;&lt;property id=&quot;20307&quot; value=&quot;257&quot;/&gt;&lt;/object&gt;&lt;object type=&quot;3&quot; unique_id=&quot;23477&quot;&gt;&lt;property id=&quot;20148&quot; value=&quot;5&quot;/&gt;&lt;property id=&quot;20300&quot; value=&quot;幻灯片 5&quot;/&gt;&lt;property id=&quot;20307&quot; value=&quot;306&quot;/&gt;&lt;/object&gt;&lt;object type=&quot;3&quot; unique_id=&quot;23478&quot;&gt;&lt;property id=&quot;20148&quot; value=&quot;5&quot;/&gt;&lt;property id=&quot;20300&quot; value=&quot;幻灯片 6&quot;/&gt;&lt;property id=&quot;20307&quot; value=&quot;263&quot;/&gt;&lt;/object&gt;&lt;object type=&quot;3&quot; unique_id=&quot;23479&quot;&gt;&lt;property id=&quot;20148&quot; value=&quot;5&quot;/&gt;&lt;property id=&quot;20300&quot; value=&quot;幻灯片 7&quot;/&gt;&lt;property id=&quot;20307&quot; value=&quot;266&quot;/&gt;&lt;/object&gt;&lt;object type=&quot;3&quot; unique_id=&quot;23480&quot;&gt;&lt;property id=&quot;20148&quot; value=&quot;5&quot;/&gt;&lt;property id=&quot;20300&quot; value=&quot;幻灯片 8&quot;/&gt;&lt;property id=&quot;20307&quot; value=&quot;276&quot;/&gt;&lt;/object&gt;&lt;object type=&quot;3&quot; unique_id=&quot;23481&quot;&gt;&lt;property id=&quot;20148&quot; value=&quot;5&quot;/&gt;&lt;property id=&quot;20300&quot; value=&quot;幻灯片 9&quot;/&gt;&lt;property id=&quot;20307&quot; value=&quot;279&quot;/&gt;&lt;/object&gt;&lt;object type=&quot;3&quot; unique_id=&quot;23482&quot;&gt;&lt;property id=&quot;20148&quot; value=&quot;5&quot;/&gt;&lt;property id=&quot;20300&quot; value=&quot;幻灯片 10&quot;/&gt;&lt;property id=&quot;20307&quot; value=&quot;277&quot;/&gt;&lt;/object&gt;&lt;object type=&quot;3&quot; unique_id=&quot;23483&quot;&gt;&lt;property id=&quot;20148&quot; value=&quot;5&quot;/&gt;&lt;property id=&quot;20300&quot; value=&quot;幻灯片 11&quot;/&gt;&lt;property id=&quot;20307&quot; value=&quot;284&quot;/&gt;&lt;/object&gt;&lt;object type=&quot;3&quot; unique_id=&quot;23484&quot;&gt;&lt;property id=&quot;20148&quot; value=&quot;5&quot;/&gt;&lt;property id=&quot;20300&quot; value=&quot;幻灯片 12&quot;/&gt;&lt;property id=&quot;20307&quot; value=&quot;287&quot;/&gt;&lt;/object&gt;&lt;object type=&quot;3&quot; unique_id=&quot;23485&quot;&gt;&lt;property id=&quot;20148&quot; value=&quot;5&quot;/&gt;&lt;property id=&quot;20300&quot; value=&quot;幻灯片 13&quot;/&gt;&lt;property id=&quot;20307&quot; value=&quot;288&quot;/&gt;&lt;/object&gt;&lt;object type=&quot;3&quot; unique_id=&quot;23486&quot;&gt;&lt;property id=&quot;20148&quot; value=&quot;5&quot;/&gt;&lt;property id=&quot;20300&quot; value=&quot;幻灯片 14&quot;/&gt;&lt;property id=&quot;20307&quot; value=&quot;269&quot;/&gt;&lt;/object&gt;&lt;object type=&quot;3&quot; unique_id=&quot;23487&quot;&gt;&lt;property id=&quot;20148&quot; value=&quot;5&quot;/&gt;&lt;property id=&quot;20300&quot; value=&quot;幻灯片 15&quot;/&gt;&lt;property id=&quot;20307&quot; value=&quot;289&quot;/&gt;&lt;/object&gt;&lt;object type=&quot;3&quot; unique_id=&quot;23488&quot;&gt;&lt;property id=&quot;20148&quot; value=&quot;5&quot;/&gt;&lt;property id=&quot;20300&quot; value=&quot;幻灯片 16&quot;/&gt;&lt;property id=&quot;20307&quot; value=&quot;291&quot;/&gt;&lt;/object&gt;&lt;object type=&quot;3&quot; unique_id=&quot;23489&quot;&gt;&lt;property id=&quot;20148&quot; value=&quot;5&quot;/&gt;&lt;property id=&quot;20300&quot; value=&quot;幻灯片 17&quot;/&gt;&lt;property id=&quot;20307&quot; value=&quot;293&quot;/&gt;&lt;/object&gt;&lt;object type=&quot;3&quot; unique_id=&quot;23490&quot;&gt;&lt;property id=&quot;20148&quot; value=&quot;5&quot;/&gt;&lt;property id=&quot;20300&quot; value=&quot;幻灯片 18&quot;/&gt;&lt;property id=&quot;20307&quot; value=&quot;295&quot;/&gt;&lt;/object&gt;&lt;object type=&quot;3&quot; unique_id=&quot;23491&quot;&gt;&lt;property id=&quot;20148&quot; value=&quot;5&quot;/&gt;&lt;property id=&quot;20300&quot; value=&quot;幻灯片 19&quot;/&gt;&lt;property id=&quot;20307&quot; value=&quot;296&quot;/&gt;&lt;/object&gt;&lt;object type=&quot;3&quot; unique_id=&quot;23492&quot;&gt;&lt;property id=&quot;20148&quot; value=&quot;5&quot;/&gt;&lt;property id=&quot;20300&quot; value=&quot;幻灯片 20&quot;/&gt;&lt;property id=&quot;20307&quot; value=&quot;297&quot;/&gt;&lt;/object&gt;&lt;object type=&quot;3&quot; unique_id=&quot;23493&quot;&gt;&lt;property id=&quot;20148&quot; value=&quot;5&quot;/&gt;&lt;property id=&quot;20300&quot; value=&quot;幻灯片 21&quot;/&gt;&lt;property id=&quot;20307&quot; value=&quot;301&quot;/&gt;&lt;/object&gt;&lt;object type=&quot;3&quot; unique_id=&quot;23494&quot;&gt;&lt;property id=&quot;20148&quot; value=&quot;5&quot;/&gt;&lt;property id=&quot;20300&quot; value=&quot;幻灯片 22&quot;/&gt;&lt;property id=&quot;20307&quot; value=&quot;302&quot;/&gt;&lt;/object&gt;&lt;object type=&quot;3&quot; unique_id=&quot;23495&quot;&gt;&lt;property id=&quot;20148&quot; value=&quot;5&quot;/&gt;&lt;property id=&quot;20300&quot; value=&quot;幻灯片 23&quot;/&gt;&lt;property id=&quot;20307&quot; value=&quot;303&quot;/&gt;&lt;/object&gt;&lt;object type=&quot;3&quot; unique_id=&quot;23496&quot;&gt;&lt;property id=&quot;20148&quot; value=&quot;5&quot;/&gt;&lt;property id=&quot;20300&quot; value=&quot;幻灯片 24&quot;/&gt;&lt;property id=&quot;20307&quot; value=&quot;304&quot;/&gt;&lt;/object&gt;&lt;object type=&quot;3&quot; unique_id=&quot;23497&quot;&gt;&lt;property id=&quot;20148&quot; value=&quot;5&quot;/&gt;&lt;property id=&quot;20300&quot; value=&quot;幻灯片 25&quot;/&gt;&lt;property id=&quot;20307&quot; value=&quot;305&quot;/&gt;&lt;/object&gt;&lt;object type=&quot;3&quot; unique_id=&quot;23498&quot;&gt;&lt;property id=&quot;20148&quot; value=&quot;5&quot;/&gt;&lt;property id=&quot;20300&quot; value=&quot;幻灯片 26&quot;/&gt;&lt;property id=&quot;20307&quot; value=&quot;256&quot;/&gt;&lt;/object&gt;&lt;object type=&quot;3&quot; unique_id=&quot;23499&quot;&gt;&lt;property id=&quot;20148&quot; value=&quot;5&quot;/&gt;&lt;property id=&quot;20300&quot; value=&quot;幻灯片 27&quot;/&gt;&lt;property id=&quot;20307&quot; value=&quot;308&quot;/&gt;&lt;/object&gt;&lt;object type=&quot;3&quot; unique_id=&quot;23500&quot;&gt;&lt;property id=&quot;20148&quot; value=&quot;5&quot;/&gt;&lt;property id=&quot;20300&quot; value=&quot;幻灯片 28&quot;/&gt;&lt;property id=&quot;20307&quot; value=&quot;307&quot;/&gt;&lt;/object&gt;&lt;object type=&quot;3&quot; unique_id=&quot;23502&quot;&gt;&lt;property id=&quot;20148&quot; value=&quot;5&quot;/&gt;&lt;property id=&quot;20300&quot; value=&quot;幻灯片 30&quot;/&gt;&lt;property id=&quot;20307&quot; value=&quot;314&quot;/&gt;&lt;/object&gt;&lt;object type=&quot;3&quot; unique_id=&quot;23951&quot;&gt;&lt;property id=&quot;20148&quot; value=&quot;5&quot;/&gt;&lt;property id=&quot;20300&quot; value=&quot;幻灯片 1&quot;/&gt;&lt;property id=&quot;20307&quot; value=&quot;315&quot;/&gt;&lt;/object&gt;&lt;object type=&quot;3&quot; unique_id=&quot;23952&quot;&gt;&lt;property id=&quot;20148&quot; value=&quot;5&quot;/&gt;&lt;property id=&quot;20300&quot; value=&quot;幻灯片 29&quot;/&gt;&lt;property id=&quot;20307&quot; value=&quot;31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6_Office 主题">
  <a:themeElements>
    <a:clrScheme name="6_Office 主题 1">
      <a:dk1>
        <a:srgbClr val="0C0C0C"/>
      </a:dk1>
      <a:lt1>
        <a:srgbClr val="FFFFFF"/>
      </a:lt1>
      <a:dk2>
        <a:srgbClr val="DF9603"/>
      </a:dk2>
      <a:lt2>
        <a:srgbClr val="CFCFCF"/>
      </a:lt2>
      <a:accent1>
        <a:srgbClr val="573615"/>
      </a:accent1>
      <a:accent2>
        <a:srgbClr val="8A5832"/>
      </a:accent2>
      <a:accent3>
        <a:srgbClr val="FFFFFF"/>
      </a:accent3>
      <a:accent4>
        <a:srgbClr val="090909"/>
      </a:accent4>
      <a:accent5>
        <a:srgbClr val="B4AEAA"/>
      </a:accent5>
      <a:accent6>
        <a:srgbClr val="7D4F2C"/>
      </a:accent6>
      <a:hlink>
        <a:srgbClr val="B57139"/>
      </a:hlink>
      <a:folHlink>
        <a:srgbClr val="DE975C"/>
      </a:folHlink>
    </a:clrScheme>
    <a:fontScheme name="6_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Office 主题 1">
        <a:dk1>
          <a:srgbClr val="0C0C0C"/>
        </a:dk1>
        <a:lt1>
          <a:srgbClr val="FFFFFF"/>
        </a:lt1>
        <a:dk2>
          <a:srgbClr val="DF9603"/>
        </a:dk2>
        <a:lt2>
          <a:srgbClr val="CFCFCF"/>
        </a:lt2>
        <a:accent1>
          <a:srgbClr val="573615"/>
        </a:accent1>
        <a:accent2>
          <a:srgbClr val="8A5832"/>
        </a:accent2>
        <a:accent3>
          <a:srgbClr val="FFFFFF"/>
        </a:accent3>
        <a:accent4>
          <a:srgbClr val="090909"/>
        </a:accent4>
        <a:accent5>
          <a:srgbClr val="B4AEAA"/>
        </a:accent5>
        <a:accent6>
          <a:srgbClr val="7D4F2C"/>
        </a:accent6>
        <a:hlink>
          <a:srgbClr val="B57139"/>
        </a:hlink>
        <a:folHlink>
          <a:srgbClr val="DE975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</TotalTime>
  <Words>1297</Words>
  <Application>Microsoft Office PowerPoint</Application>
  <PresentationFormat>全屏显示(4:3)</PresentationFormat>
  <Paragraphs>116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Arial</vt:lpstr>
      <vt:lpstr>宋体</vt:lpstr>
      <vt:lpstr>黑体</vt:lpstr>
      <vt:lpstr>Wingdings</vt:lpstr>
      <vt:lpstr>Calibri</vt:lpstr>
      <vt:lpstr>Comic Sans MS</vt:lpstr>
      <vt:lpstr>Arial Unicode MS</vt:lpstr>
      <vt:lpstr>6_Office 主题</vt:lpstr>
      <vt:lpstr>幻灯片 1</vt:lpstr>
      <vt:lpstr>课程设置</vt:lpstr>
      <vt:lpstr>各级别应修学分和应修课程示意图</vt:lpstr>
      <vt:lpstr>选课原则</vt:lpstr>
      <vt:lpstr>选课原则</vt:lpstr>
      <vt:lpstr>免修考试</vt:lpstr>
      <vt:lpstr>挂科处理办法</vt:lpstr>
      <vt:lpstr>大学英语ABC系列课程</vt:lpstr>
      <vt:lpstr>其他规定</vt:lpstr>
      <vt:lpstr>考核与成绩评定</vt:lpstr>
      <vt:lpstr>A级课程</vt:lpstr>
      <vt:lpstr>B级课程</vt:lpstr>
      <vt:lpstr>C级课程</vt:lpstr>
      <vt:lpstr>C+级课程</vt:lpstr>
      <vt:lpstr>选课流程</vt:lpstr>
      <vt:lpstr>中期退课</vt:lpstr>
      <vt:lpstr>全国大学英语四六级考试</vt:lpstr>
      <vt:lpstr>联系方式</vt:lpstr>
      <vt:lpstr>幻灯片 19</vt:lpstr>
    </vt:vector>
  </TitlesOfParts>
  <Company>www.ruideppt.net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锐得PPT模板</dc:title>
  <dc:creator>北京锐得幻演广告有限公司</dc:creator>
  <cp:lastModifiedBy>Administrator</cp:lastModifiedBy>
  <cp:revision>180</cp:revision>
  <dcterms:created xsi:type="dcterms:W3CDTF">2009-05-26T13:54:09Z</dcterms:created>
  <dcterms:modified xsi:type="dcterms:W3CDTF">2016-09-05T03:49:24Z</dcterms:modified>
</cp:coreProperties>
</file>