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40288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" d="100"/>
          <a:sy n="11" d="100"/>
        </p:scale>
        <p:origin x="221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05156"/>
            <a:ext cx="25704245" cy="14902051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481887"/>
            <a:ext cx="22680216" cy="10334331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19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98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78904"/>
            <a:ext cx="6520562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78904"/>
            <a:ext cx="19183683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66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3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71229"/>
            <a:ext cx="26082248" cy="17805173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44846"/>
            <a:ext cx="26082248" cy="9363320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47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94520"/>
            <a:ext cx="12852122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94520"/>
            <a:ext cx="12852122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56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78913"/>
            <a:ext cx="26082248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92870"/>
            <a:ext cx="12793057" cy="5142393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35264"/>
            <a:ext cx="12793057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92870"/>
            <a:ext cx="12856061" cy="5142393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35264"/>
            <a:ext cx="12856061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89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57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53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3584"/>
            <a:ext cx="9753280" cy="9987545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2959"/>
            <a:ext cx="15309146" cy="30418415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41129"/>
            <a:ext cx="9753280" cy="23789780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3584"/>
            <a:ext cx="9753280" cy="9987545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2959"/>
            <a:ext cx="15309146" cy="30418415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41129"/>
            <a:ext cx="9753280" cy="23789780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78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78913"/>
            <a:ext cx="26082248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94520"/>
            <a:ext cx="26082248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889B-1EF1-484B-BA2D-4EF20570E267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B577-4E03-4CA8-8214-E3096CDC1D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9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C7FCD4E-042F-47C3-8076-7F647789937D}"/>
              </a:ext>
            </a:extLst>
          </p:cNvPr>
          <p:cNvSpPr txBox="1"/>
          <p:nvPr/>
        </p:nvSpPr>
        <p:spPr>
          <a:xfrm>
            <a:off x="-28700" y="5303480"/>
            <a:ext cx="26833180" cy="16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10192" b="1" dirty="0">
                <a:solidFill>
                  <a:srgbClr val="9A0000"/>
                </a:solidFill>
              </a:rPr>
              <a:t>研究题目：</a:t>
            </a:r>
            <a:r>
              <a:rPr lang="en-US" altLang="zh-CN" sz="10192" b="1" dirty="0">
                <a:solidFill>
                  <a:srgbClr val="9A0000"/>
                </a:solidFill>
              </a:rPr>
              <a:t>1998-2019</a:t>
            </a:r>
            <a:r>
              <a:rPr lang="zh-CN" altLang="en-US" sz="10192" b="1" dirty="0">
                <a:solidFill>
                  <a:srgbClr val="9A0000"/>
                </a:solidFill>
              </a:rPr>
              <a:t>中国工业氨排放清单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3D25A8-7033-4597-BAD2-C51A0C2C2867}"/>
              </a:ext>
            </a:extLst>
          </p:cNvPr>
          <p:cNvSpPr txBox="1"/>
          <p:nvPr/>
        </p:nvSpPr>
        <p:spPr>
          <a:xfrm>
            <a:off x="449624" y="9305633"/>
            <a:ext cx="4143772" cy="1181542"/>
          </a:xfrm>
          <a:prstGeom prst="rect">
            <a:avLst/>
          </a:prstGeom>
          <a:solidFill>
            <a:srgbClr val="9A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7078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研究意义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8C91E27-4346-4213-8275-5B2B49A0C615}"/>
              </a:ext>
            </a:extLst>
          </p:cNvPr>
          <p:cNvSpPr txBox="1"/>
          <p:nvPr/>
        </p:nvSpPr>
        <p:spPr>
          <a:xfrm>
            <a:off x="15422200" y="9552555"/>
            <a:ext cx="4143772" cy="1181542"/>
          </a:xfrm>
          <a:prstGeom prst="rect">
            <a:avLst/>
          </a:prstGeom>
          <a:solidFill>
            <a:srgbClr val="9A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7078" dirty="0"/>
              <a:t>研究结论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EA5824-D175-423D-9F53-9F56BC7A0B84}"/>
              </a:ext>
            </a:extLst>
          </p:cNvPr>
          <p:cNvSpPr txBox="1"/>
          <p:nvPr/>
        </p:nvSpPr>
        <p:spPr>
          <a:xfrm>
            <a:off x="1326999" y="12263051"/>
            <a:ext cx="20119610" cy="49721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US" sz="45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要求：</a:t>
            </a:r>
            <a:endParaRPr lang="en-US" altLang="zh-CN" sz="45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）版面设计根据内容和自己喜好设计，力求美观大方，表现力好；</a:t>
            </a:r>
            <a:endParaRPr lang="en-US" altLang="zh-CN" sz="45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）把一些重要的模型、图、表放入，这些最能体现出研究的内容；</a:t>
            </a:r>
            <a:endParaRPr lang="en-US" altLang="zh-CN" sz="45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）研究结论文字要多推敲，做得精练而又准确表达；</a:t>
            </a:r>
            <a:endParaRPr lang="en-US" altLang="zh-CN" sz="45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）为保证打印出来清晰，最好中文字体不小于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，英文字体不小于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45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）制作好后，最好让导师帮忙把关下；</a:t>
            </a:r>
          </a:p>
          <a:p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日前制作好提交，学院统一打印，在学院一楼正门大厅集中展览。</a:t>
            </a:r>
            <a:endParaRPr lang="en-US" altLang="zh-CN" sz="45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F6BA54-61C0-418F-BA88-14736FA9BB3A}"/>
              </a:ext>
            </a:extLst>
          </p:cNvPr>
          <p:cNvSpPr txBox="1"/>
          <p:nvPr/>
        </p:nvSpPr>
        <p:spPr>
          <a:xfrm>
            <a:off x="1326999" y="17851183"/>
            <a:ext cx="6090129" cy="78944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（中文字体不小于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0F338F-289F-4993-A9AE-373FE3CACB47}"/>
              </a:ext>
            </a:extLst>
          </p:cNvPr>
          <p:cNvSpPr txBox="1"/>
          <p:nvPr/>
        </p:nvSpPr>
        <p:spPr>
          <a:xfrm>
            <a:off x="8094544" y="17910195"/>
            <a:ext cx="6008520" cy="78944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（英文字体不小于</a:t>
            </a:r>
            <a:r>
              <a:rPr lang="en-US" altLang="zh-CN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45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031F58E-798B-456F-BAAE-DEB97222DD94}"/>
              </a:ext>
            </a:extLst>
          </p:cNvPr>
          <p:cNvSpPr txBox="1"/>
          <p:nvPr/>
        </p:nvSpPr>
        <p:spPr>
          <a:xfrm>
            <a:off x="1326999" y="19275279"/>
            <a:ext cx="17102457" cy="218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7167" indent="-647167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45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发展了更适合干旱区植被光合作用的改进模型（</a:t>
            </a:r>
            <a:r>
              <a:rPr lang="en-US" altLang="zh-CN" sz="45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HRB-VPM</a:t>
            </a:r>
            <a:r>
              <a:rPr lang="zh-CN" altLang="en-US" sz="45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sz="45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47167" indent="-647167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45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通过对数差分变换方法识别</a:t>
            </a:r>
            <a:r>
              <a:rPr lang="en-US" altLang="zh-CN" sz="45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LUCC</a:t>
            </a:r>
            <a:r>
              <a:rPr lang="zh-CN" altLang="en-US" sz="45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和气候变化对</a:t>
            </a:r>
            <a:r>
              <a:rPr lang="en-US" altLang="zh-CN" sz="45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GPP</a:t>
            </a:r>
            <a:r>
              <a:rPr lang="zh-CN" altLang="en-US" sz="45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的影响。</a:t>
            </a:r>
            <a:endParaRPr lang="zh-CN" altLang="zh-CN" sz="45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B068EF6-9D82-412D-ACD9-AC0543B900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10" y="22429756"/>
            <a:ext cx="7491538" cy="39880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4F3C21A-CDBC-462B-854C-4AA02B2099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846" y="21381739"/>
            <a:ext cx="8917042" cy="580364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A88981E-8B9A-4B5B-A5D2-12434B96BF3E}"/>
              </a:ext>
            </a:extLst>
          </p:cNvPr>
          <p:cNvSpPr/>
          <p:nvPr/>
        </p:nvSpPr>
        <p:spPr>
          <a:xfrm>
            <a:off x="1295540" y="27313012"/>
            <a:ext cx="9143541" cy="658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diagram </a:t>
            </a:r>
            <a:r>
              <a:rPr lang="en-US" altLang="zh-CN" sz="3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HRB-VPM Model</a:t>
            </a:r>
            <a:endParaRPr lang="zh-CN" altLang="en-US" sz="36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9BAB5A2-4A55-494B-88BF-207D63C78458}"/>
              </a:ext>
            </a:extLst>
          </p:cNvPr>
          <p:cNvSpPr/>
          <p:nvPr/>
        </p:nvSpPr>
        <p:spPr>
          <a:xfrm>
            <a:off x="11098804" y="27313012"/>
            <a:ext cx="10960924" cy="179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patterns of GPP in the HRB. (a) Spatial pattern of the average GPP for the period 2001-2016, and (b) spatial pattern of GPP trends from 2001 to 2016.</a:t>
            </a:r>
            <a:endParaRPr lang="zh-CN" altLang="en-US" sz="36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CB80175-D10E-4FF0-8584-E0277001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99" y="28451809"/>
            <a:ext cx="8198897" cy="611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FEF427E-2CA2-4F0A-8D17-11B0CD7FCC1B}"/>
              </a:ext>
            </a:extLst>
          </p:cNvPr>
          <p:cNvSpPr txBox="1"/>
          <p:nvPr/>
        </p:nvSpPr>
        <p:spPr>
          <a:xfrm>
            <a:off x="625032" y="34566439"/>
            <a:ext cx="10613087" cy="235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yearly GPP estimates from the HRB‐VPM model, the MODIS GPP model, and the global VPM model and the GPP from ground observations.</a:t>
            </a:r>
            <a:endParaRPr lang="zh-CN" altLang="en-US" sz="36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3BE725-668F-4447-A39B-F92F352131B6}"/>
              </a:ext>
            </a:extLst>
          </p:cNvPr>
          <p:cNvSpPr txBox="1"/>
          <p:nvPr/>
        </p:nvSpPr>
        <p:spPr>
          <a:xfrm>
            <a:off x="15818261" y="29441364"/>
            <a:ext cx="4143772" cy="1181542"/>
          </a:xfrm>
          <a:prstGeom prst="rect">
            <a:avLst/>
          </a:prstGeom>
          <a:solidFill>
            <a:srgbClr val="9A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7078" dirty="0"/>
              <a:t>研究创新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F6746B4-40DF-4EC5-8931-141065EFB5D2}"/>
              </a:ext>
            </a:extLst>
          </p:cNvPr>
          <p:cNvSpPr txBox="1"/>
          <p:nvPr/>
        </p:nvSpPr>
        <p:spPr>
          <a:xfrm>
            <a:off x="15818261" y="32185045"/>
            <a:ext cx="4143772" cy="1181542"/>
          </a:xfrm>
          <a:prstGeom prst="rect">
            <a:avLst/>
          </a:prstGeom>
          <a:solidFill>
            <a:srgbClr val="9A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7078" dirty="0"/>
              <a:t>拔尖感悟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B0508CE-3988-4322-AB17-00270A9A4D98}"/>
              </a:ext>
            </a:extLst>
          </p:cNvPr>
          <p:cNvSpPr txBox="1"/>
          <p:nvPr/>
        </p:nvSpPr>
        <p:spPr>
          <a:xfrm>
            <a:off x="15818261" y="35043483"/>
            <a:ext cx="4143772" cy="1181542"/>
          </a:xfrm>
          <a:prstGeom prst="rect">
            <a:avLst/>
          </a:prstGeom>
          <a:solidFill>
            <a:srgbClr val="9A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7078" dirty="0"/>
              <a:t>成果发表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2EE85DB-8E09-4BB8-9BDE-31F38CF45F3D}"/>
              </a:ext>
            </a:extLst>
          </p:cNvPr>
          <p:cNvSpPr/>
          <p:nvPr/>
        </p:nvSpPr>
        <p:spPr>
          <a:xfrm>
            <a:off x="15863039" y="36763961"/>
            <a:ext cx="1351968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8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Yuang</a:t>
            </a:r>
            <a:r>
              <a:rPr lang="en-US" altLang="zh-CN" sz="3680" b="1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Chen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, </a:t>
            </a:r>
            <a:r>
              <a:rPr lang="en-US" altLang="zh-CN" sz="368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Qianru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Zhang, </a:t>
            </a:r>
            <a:r>
              <a:rPr lang="en-US" altLang="zh-CN" sz="368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Xingrui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368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Cai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, </a:t>
            </a:r>
            <a:r>
              <a:rPr lang="en-US" altLang="zh-CN" sz="368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Haoran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Zhang, </a:t>
            </a:r>
            <a:r>
              <a:rPr lang="en-US" altLang="zh-CN" sz="368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Huiming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Lin, </a:t>
            </a:r>
            <a:r>
              <a:rPr lang="en-US" altLang="zh-CN" sz="368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Chaoyue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Zheng, </a:t>
            </a:r>
            <a:r>
              <a:rPr lang="en-US" altLang="zh-CN" sz="368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Zhanqiang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368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Guo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, </a:t>
            </a:r>
            <a:r>
              <a:rPr lang="en-US" altLang="zh-CN" sz="368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Shanying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Hu, Long Chen, Shu Tao, </a:t>
            </a:r>
            <a:r>
              <a:rPr lang="en-US" altLang="zh-CN" sz="368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Maodian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Liu,* and </a:t>
            </a:r>
            <a:r>
              <a:rPr lang="en-US" altLang="zh-CN" sz="368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Xuejun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Wang*. Rapid Increase in China’s Industrial Ammonia Emissions: Evidence from Unit-Based Mapping</a:t>
            </a:r>
            <a:r>
              <a:rPr lang="en-US" altLang="zh-CN" sz="368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  <a:r>
              <a:rPr lang="en-US" altLang="zh-CN" sz="3680" b="1" i="1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8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Environ. Sci. </a:t>
            </a:r>
            <a:r>
              <a:rPr lang="en-US" altLang="zh-CN" sz="368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Technol</a:t>
            </a:r>
            <a:r>
              <a:rPr lang="en-US" altLang="zh-CN" sz="368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, 2022, 56, 3375−3385</a:t>
            </a:r>
            <a:endParaRPr lang="zh-CN" altLang="en-US" sz="368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9E00687-C3EF-4BFF-9A3F-090036CF92A6}"/>
              </a:ext>
            </a:extLst>
          </p:cNvPr>
          <p:cNvSpPr txBox="1"/>
          <p:nvPr/>
        </p:nvSpPr>
        <p:spPr>
          <a:xfrm>
            <a:off x="857678" y="40330411"/>
            <a:ext cx="14265966" cy="1107996"/>
          </a:xfrm>
          <a:prstGeom prst="rect">
            <a:avLst/>
          </a:prstGeom>
          <a:solidFill>
            <a:srgbClr val="A40001"/>
          </a:solidFill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指导教师：王学军 教授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ABF44A4-2363-4B01-8708-45895CAB89C3}"/>
              </a:ext>
            </a:extLst>
          </p:cNvPr>
          <p:cNvSpPr txBox="1"/>
          <p:nvPr/>
        </p:nvSpPr>
        <p:spPr>
          <a:xfrm>
            <a:off x="625032" y="1697339"/>
            <a:ext cx="9405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拔尖结题成果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78AE1BE-EEE8-4C87-80F6-CD50FAE6EFC5}"/>
              </a:ext>
            </a:extLst>
          </p:cNvPr>
          <p:cNvSpPr txBox="1"/>
          <p:nvPr/>
        </p:nvSpPr>
        <p:spPr>
          <a:xfrm>
            <a:off x="14720514" y="1900638"/>
            <a:ext cx="15519774" cy="1323439"/>
          </a:xfrm>
          <a:prstGeom prst="rect">
            <a:avLst/>
          </a:prstGeom>
          <a:solidFill>
            <a:srgbClr val="A4000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8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陈宇昂（</a:t>
            </a:r>
            <a:r>
              <a:rPr lang="en-US" altLang="zh-CN" sz="8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8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级环境科学）</a:t>
            </a:r>
          </a:p>
        </p:txBody>
      </p:sp>
    </p:spTree>
    <p:extLst>
      <p:ext uri="{BB962C8B-B14F-4D97-AF65-F5344CB8AC3E}">
        <p14:creationId xmlns:p14="http://schemas.microsoft.com/office/powerpoint/2010/main" val="406488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339</Words>
  <Application>Microsoft Office PowerPoint</Application>
  <PresentationFormat>自定义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等线</vt:lpstr>
      <vt:lpstr>黑体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ng wuhyou</dc:creator>
  <cp:lastModifiedBy>ng wuhyou</cp:lastModifiedBy>
  <cp:revision>6</cp:revision>
  <dcterms:created xsi:type="dcterms:W3CDTF">2022-04-12T06:18:36Z</dcterms:created>
  <dcterms:modified xsi:type="dcterms:W3CDTF">2022-04-12T06:46:53Z</dcterms:modified>
</cp:coreProperties>
</file>